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613" r:id="rId2"/>
    <p:sldId id="634" r:id="rId3"/>
    <p:sldId id="635" r:id="rId4"/>
    <p:sldId id="636" r:id="rId5"/>
    <p:sldId id="579" r:id="rId6"/>
    <p:sldId id="580" r:id="rId7"/>
    <p:sldId id="581" r:id="rId8"/>
    <p:sldId id="582" r:id="rId9"/>
    <p:sldId id="583" r:id="rId10"/>
    <p:sldId id="584" r:id="rId11"/>
    <p:sldId id="585" r:id="rId12"/>
    <p:sldId id="586" r:id="rId13"/>
    <p:sldId id="637" r:id="rId14"/>
    <p:sldId id="638" r:id="rId15"/>
    <p:sldId id="639" r:id="rId16"/>
    <p:sldId id="640" r:id="rId17"/>
    <p:sldId id="641" r:id="rId18"/>
    <p:sldId id="642" r:id="rId19"/>
    <p:sldId id="643" r:id="rId20"/>
    <p:sldId id="644" r:id="rId21"/>
    <p:sldId id="645" r:id="rId22"/>
    <p:sldId id="646" r:id="rId23"/>
    <p:sldId id="647" r:id="rId24"/>
    <p:sldId id="648" r:id="rId25"/>
    <p:sldId id="649" r:id="rId26"/>
    <p:sldId id="650" r:id="rId27"/>
    <p:sldId id="651" r:id="rId28"/>
    <p:sldId id="652" r:id="rId29"/>
    <p:sldId id="653" r:id="rId30"/>
    <p:sldId id="654" r:id="rId31"/>
    <p:sldId id="655" r:id="rId32"/>
    <p:sldId id="656" r:id="rId33"/>
    <p:sldId id="657" r:id="rId34"/>
    <p:sldId id="658" r:id="rId35"/>
    <p:sldId id="660" r:id="rId36"/>
    <p:sldId id="659"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BDDAE1"/>
    <a:srgbClr val="FFFFFF"/>
    <a:srgbClr val="D7E9ED"/>
    <a:srgbClr val="95C5CF"/>
    <a:srgbClr val="4A94A4"/>
    <a:srgbClr val="428592"/>
    <a:srgbClr val="26525B"/>
    <a:srgbClr val="26525A"/>
    <a:srgbClr val="468D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0413"/>
  </p:normalViewPr>
  <p:slideViewPr>
    <p:cSldViewPr snapToGrid="0">
      <p:cViewPr varScale="1">
        <p:scale>
          <a:sx n="118" d="100"/>
          <a:sy n="118" d="100"/>
        </p:scale>
        <p:origin x="1560" y="192"/>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3.emf"/></Relationships>
</file>

<file path=ppt/media/image1.tiff>
</file>

<file path=ppt/media/image10.png>
</file>

<file path=ppt/media/image11.png>
</file>

<file path=ppt/media/image12.jpeg>
</file>

<file path=ppt/media/image14.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8/7/22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one step of computer design, placement. A placement is a step that tries to find the location of each gate, you know Or gate, NAND gate, NOT gate, and other gates, in a chip area. And we have billions of gate to place in a finger size chip.</a:t>
            </a:r>
          </a:p>
          <a:p>
            <a:endParaRPr lang="en-US" dirty="0"/>
          </a:p>
          <a:p>
            <a:r>
              <a:rPr lang="en-US" dirty="0"/>
              <a:t>Computer design tools don't do this. They do this in divide and conquer. (explain)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5</a:t>
            </a:fld>
            <a:endParaRPr lang="en-US"/>
          </a:p>
        </p:txBody>
      </p:sp>
    </p:spTree>
    <p:extLst>
      <p:ext uri="{BB962C8B-B14F-4D97-AF65-F5344CB8AC3E}">
        <p14:creationId xmlns:p14="http://schemas.microsoft.com/office/powerpoint/2010/main" val="573657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from iteration to iteration you can clearly see cells are placed very regularly, right, Cells are spreading along the 2D grid partition. We partition the large chip care into smaller grids and place cells in those small grids. Solving the smaller grid problem is definitely more efficiently than directly handling the original problem.</a:t>
            </a:r>
          </a:p>
        </p:txBody>
      </p:sp>
      <p:sp>
        <p:nvSpPr>
          <p:cNvPr id="4" name="Slide Number Placeholder 3"/>
          <p:cNvSpPr>
            <a:spLocks noGrp="1"/>
          </p:cNvSpPr>
          <p:nvPr>
            <p:ph type="sldNum" sz="quarter" idx="5"/>
          </p:nvPr>
        </p:nvSpPr>
        <p:spPr/>
        <p:txBody>
          <a:bodyPr/>
          <a:lstStyle/>
          <a:p>
            <a:fld id="{AAE100B7-F0F0-BA4B-98D9-DC51A8C921F3}" type="slidenum">
              <a:rPr lang="en-US" smtClean="0"/>
              <a:t>12</a:t>
            </a:fld>
            <a:endParaRPr lang="en-US"/>
          </a:p>
        </p:txBody>
      </p:sp>
    </p:spTree>
    <p:extLst>
      <p:ext uri="{BB962C8B-B14F-4D97-AF65-F5344CB8AC3E}">
        <p14:creationId xmlns:p14="http://schemas.microsoft.com/office/powerpoint/2010/main" val="18117538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8/7/22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8/7/22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dirty="0">
                <a:latin typeface="Arial" panose="020B0604020202020204" pitchFamily="34" charset="0"/>
                <a:cs typeface="Arial" panose="020B0604020202020204" pitchFamily="34" charset="0"/>
              </a:rPr>
              <a:t>Lecture 3: Circuit Partitioning – I </a:t>
            </a: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6" name="Picture 3" descr="xqBlowUptrop_0Lev6">
            <a:extLst>
              <a:ext uri="{FF2B5EF4-FFF2-40B4-BE49-F238E27FC236}">
                <a16:creationId xmlns:a16="http://schemas.microsoft.com/office/drawing/2014/main" id="{115F9810-661D-AE40-9605-FC1C94BA86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86000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5" name="Picture 3" descr="xqBlowUptrop_0Lev7">
            <a:extLst>
              <a:ext uri="{FF2B5EF4-FFF2-40B4-BE49-F238E27FC236}">
                <a16:creationId xmlns:a16="http://schemas.microsoft.com/office/drawing/2014/main" id="{FCDEF198-29A1-6149-860A-BB0830FB97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4076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6" name="Picture 3" descr="xqBlowUptrop_0Lev8">
            <a:extLst>
              <a:ext uri="{FF2B5EF4-FFF2-40B4-BE49-F238E27FC236}">
                <a16:creationId xmlns:a16="http://schemas.microsoft.com/office/drawing/2014/main" id="{A7271C16-82ED-7F43-BA16-2934695313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33379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3E47B-7561-7546-8813-3A1A84270F6F}"/>
              </a:ext>
            </a:extLst>
          </p:cNvPr>
          <p:cNvSpPr>
            <a:spLocks noGrp="1"/>
          </p:cNvSpPr>
          <p:nvPr>
            <p:ph type="title"/>
          </p:nvPr>
        </p:nvSpPr>
        <p:spPr/>
        <p:txBody>
          <a:bodyPr/>
          <a:lstStyle/>
          <a:p>
            <a:r>
              <a:rPr lang="en-US" dirty="0"/>
              <a:t>Terminology</a:t>
            </a:r>
          </a:p>
        </p:txBody>
      </p:sp>
      <p:sp>
        <p:nvSpPr>
          <p:cNvPr id="3" name="Content Placeholder 2">
            <a:extLst>
              <a:ext uri="{FF2B5EF4-FFF2-40B4-BE49-F238E27FC236}">
                <a16:creationId xmlns:a16="http://schemas.microsoft.com/office/drawing/2014/main" id="{FA5D5130-4EEB-6344-B406-3DA01F870D4D}"/>
              </a:ext>
            </a:extLst>
          </p:cNvPr>
          <p:cNvSpPr>
            <a:spLocks noGrp="1"/>
          </p:cNvSpPr>
          <p:nvPr>
            <p:ph idx="1"/>
          </p:nvPr>
        </p:nvSpPr>
        <p:spPr/>
        <p:txBody>
          <a:bodyPr>
            <a:normAutofit fontScale="92500" lnSpcReduction="20000"/>
          </a:bodyPr>
          <a:lstStyle/>
          <a:p>
            <a:pPr eaLnBrk="1" hangingPunct="1">
              <a:lnSpc>
                <a:spcPct val="90000"/>
              </a:lnSpc>
            </a:pPr>
            <a:r>
              <a:rPr lang="en-US" altLang="zh-TW" b="1" dirty="0">
                <a:ea typeface="新細明體" panose="02020500000000000000" pitchFamily="18" charset="-120"/>
              </a:rPr>
              <a:t>Partitioning</a:t>
            </a:r>
          </a:p>
          <a:p>
            <a:pPr lvl="1" eaLnBrk="1" hangingPunct="1">
              <a:lnSpc>
                <a:spcPct val="90000"/>
              </a:lnSpc>
            </a:pPr>
            <a:r>
              <a:rPr lang="en-US" altLang="zh-TW" sz="2600" dirty="0">
                <a:ea typeface="新細明體" panose="02020500000000000000" pitchFamily="18" charset="-120"/>
              </a:rPr>
              <a:t>Dividing bigger circuits into a small number of partitions (top down)</a:t>
            </a:r>
          </a:p>
          <a:p>
            <a:pPr eaLnBrk="1" hangingPunct="1">
              <a:lnSpc>
                <a:spcPct val="90000"/>
              </a:lnSpc>
            </a:pPr>
            <a:r>
              <a:rPr lang="en-US" altLang="zh-TW" b="1" dirty="0">
                <a:ea typeface="新細明體" panose="02020500000000000000" pitchFamily="18" charset="-120"/>
              </a:rPr>
              <a:t>Clustering</a:t>
            </a:r>
          </a:p>
          <a:p>
            <a:pPr lvl="1" eaLnBrk="1" hangingPunct="1">
              <a:lnSpc>
                <a:spcPct val="90000"/>
              </a:lnSpc>
            </a:pPr>
            <a:r>
              <a:rPr lang="en-US" altLang="zh-TW" sz="2600" dirty="0">
                <a:ea typeface="新細明體" panose="02020500000000000000" pitchFamily="18" charset="-120"/>
              </a:rPr>
              <a:t>Cluster small cells into bigger clusters (bottom up)</a:t>
            </a:r>
          </a:p>
          <a:p>
            <a:pPr eaLnBrk="1" hangingPunct="1">
              <a:lnSpc>
                <a:spcPct val="90000"/>
              </a:lnSpc>
            </a:pPr>
            <a:r>
              <a:rPr lang="en-US" altLang="zh-TW" b="1" dirty="0">
                <a:ea typeface="新細明體" panose="02020500000000000000" pitchFamily="18" charset="-120"/>
              </a:rPr>
              <a:t>Covering / Technology Mapping</a:t>
            </a:r>
          </a:p>
          <a:p>
            <a:pPr lvl="1" eaLnBrk="1" hangingPunct="1">
              <a:lnSpc>
                <a:spcPct val="90000"/>
              </a:lnSpc>
            </a:pPr>
            <a:r>
              <a:rPr lang="en-US" altLang="zh-TW" sz="2600" dirty="0">
                <a:ea typeface="新細明體" panose="02020500000000000000" pitchFamily="18" charset="-120"/>
              </a:rPr>
              <a:t>Clustering such that each partition (cluster) has special structure</a:t>
            </a:r>
          </a:p>
          <a:p>
            <a:pPr eaLnBrk="1" hangingPunct="1">
              <a:lnSpc>
                <a:spcPct val="90000"/>
              </a:lnSpc>
            </a:pPr>
            <a:r>
              <a:rPr lang="en-US" altLang="zh-TW" b="1" dirty="0">
                <a:ea typeface="新細明體" panose="02020500000000000000" pitchFamily="18" charset="-120"/>
              </a:rPr>
              <a:t>k-way Partitioning</a:t>
            </a:r>
          </a:p>
          <a:p>
            <a:pPr lvl="1" eaLnBrk="1" hangingPunct="1">
              <a:lnSpc>
                <a:spcPct val="90000"/>
              </a:lnSpc>
            </a:pPr>
            <a:r>
              <a:rPr lang="en-US" altLang="zh-TW" sz="2600" dirty="0">
                <a:ea typeface="新細明體" panose="02020500000000000000" pitchFamily="18" charset="-120"/>
              </a:rPr>
              <a:t>Dividing into </a:t>
            </a:r>
            <a:r>
              <a:rPr lang="en-US" altLang="zh-TW" sz="2600" i="1" dirty="0">
                <a:ea typeface="新細明體" panose="02020500000000000000" pitchFamily="18" charset="-120"/>
              </a:rPr>
              <a:t>k</a:t>
            </a:r>
            <a:r>
              <a:rPr lang="en-US" altLang="zh-TW" sz="2600" dirty="0">
                <a:ea typeface="新細明體" panose="02020500000000000000" pitchFamily="18" charset="-120"/>
              </a:rPr>
              <a:t> partitions</a:t>
            </a:r>
          </a:p>
          <a:p>
            <a:pPr eaLnBrk="1" hangingPunct="1">
              <a:lnSpc>
                <a:spcPct val="90000"/>
              </a:lnSpc>
            </a:pPr>
            <a:r>
              <a:rPr lang="en-US" altLang="zh-TW" b="1" dirty="0" err="1">
                <a:ea typeface="新細明體" panose="02020500000000000000" pitchFamily="18" charset="-120"/>
              </a:rPr>
              <a:t>Bipartitioning</a:t>
            </a:r>
            <a:endParaRPr lang="en-US" altLang="zh-TW" b="1" dirty="0">
              <a:ea typeface="新細明體" panose="02020500000000000000" pitchFamily="18" charset="-120"/>
            </a:endParaRPr>
          </a:p>
          <a:p>
            <a:pPr lvl="1" eaLnBrk="1" hangingPunct="1">
              <a:lnSpc>
                <a:spcPct val="90000"/>
              </a:lnSpc>
            </a:pPr>
            <a:r>
              <a:rPr lang="en-US" altLang="zh-TW" sz="2800" dirty="0">
                <a:ea typeface="新細明體" panose="02020500000000000000" pitchFamily="18" charset="-120"/>
              </a:rPr>
              <a:t>2-way partitioning</a:t>
            </a:r>
          </a:p>
          <a:p>
            <a:pPr eaLnBrk="1" hangingPunct="1">
              <a:lnSpc>
                <a:spcPct val="90000"/>
              </a:lnSpc>
            </a:pPr>
            <a:r>
              <a:rPr lang="en-US" altLang="zh-TW" b="1" dirty="0" err="1">
                <a:ea typeface="新細明體" panose="02020500000000000000" pitchFamily="18" charset="-120"/>
              </a:rPr>
              <a:t>Bisectioning</a:t>
            </a:r>
            <a:endParaRPr lang="en-US" altLang="zh-TW" b="1" dirty="0">
              <a:ea typeface="新細明體" panose="02020500000000000000" pitchFamily="18" charset="-120"/>
            </a:endParaRPr>
          </a:p>
          <a:p>
            <a:pPr lvl="1" eaLnBrk="1" hangingPunct="1">
              <a:lnSpc>
                <a:spcPct val="90000"/>
              </a:lnSpc>
            </a:pPr>
            <a:r>
              <a:rPr lang="en-US" altLang="zh-TW" sz="2600" dirty="0" err="1">
                <a:ea typeface="新細明體" panose="02020500000000000000" pitchFamily="18" charset="-120"/>
              </a:rPr>
              <a:t>Bipartitioning</a:t>
            </a:r>
            <a:r>
              <a:rPr lang="en-US" altLang="zh-TW" sz="2600" dirty="0">
                <a:ea typeface="新細明體" panose="02020500000000000000" pitchFamily="18" charset="-120"/>
              </a:rPr>
              <a:t> such that the two partitions have the same size</a:t>
            </a:r>
            <a:endParaRPr lang="zh-TW" altLang="en-US" sz="3000" dirty="0">
              <a:ea typeface="新細明體" panose="02020500000000000000" pitchFamily="18" charset="-120"/>
            </a:endParaRPr>
          </a:p>
        </p:txBody>
      </p:sp>
    </p:spTree>
    <p:extLst>
      <p:ext uri="{BB962C8B-B14F-4D97-AF65-F5344CB8AC3E}">
        <p14:creationId xmlns:p14="http://schemas.microsoft.com/office/powerpoint/2010/main" val="2697421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6AC28-EC12-CB4D-9FD7-DB057A3912FA}"/>
              </a:ext>
            </a:extLst>
          </p:cNvPr>
          <p:cNvSpPr>
            <a:spLocks noGrp="1"/>
          </p:cNvSpPr>
          <p:nvPr>
            <p:ph type="title"/>
          </p:nvPr>
        </p:nvSpPr>
        <p:spPr/>
        <p:txBody>
          <a:bodyPr/>
          <a:lstStyle/>
          <a:p>
            <a:r>
              <a:rPr lang="en-US" dirty="0"/>
              <a:t>Circuit Representation</a:t>
            </a:r>
          </a:p>
        </p:txBody>
      </p:sp>
      <p:sp>
        <p:nvSpPr>
          <p:cNvPr id="3" name="Content Placeholder 2">
            <a:extLst>
              <a:ext uri="{FF2B5EF4-FFF2-40B4-BE49-F238E27FC236}">
                <a16:creationId xmlns:a16="http://schemas.microsoft.com/office/drawing/2014/main" id="{C086BDE5-5A2F-CC42-AC0A-263805B3BDF3}"/>
              </a:ext>
            </a:extLst>
          </p:cNvPr>
          <p:cNvSpPr>
            <a:spLocks noGrp="1"/>
          </p:cNvSpPr>
          <p:nvPr>
            <p:ph idx="1"/>
          </p:nvPr>
        </p:nvSpPr>
        <p:spPr/>
        <p:txBody>
          <a:bodyPr>
            <a:normAutofit lnSpcReduction="10000"/>
          </a:bodyPr>
          <a:lstStyle/>
          <a:p>
            <a:pPr eaLnBrk="1" hangingPunct="1">
              <a:lnSpc>
                <a:spcPct val="90000"/>
              </a:lnSpc>
            </a:pPr>
            <a:r>
              <a:rPr lang="en-US" altLang="zh-TW" b="1" dirty="0">
                <a:ea typeface="新細明體" panose="02020500000000000000" pitchFamily="18" charset="-120"/>
              </a:rPr>
              <a:t>Netlist</a:t>
            </a:r>
          </a:p>
          <a:p>
            <a:pPr lvl="1" eaLnBrk="1" hangingPunct="1">
              <a:lnSpc>
                <a:spcPct val="90000"/>
              </a:lnSpc>
            </a:pPr>
            <a:r>
              <a:rPr lang="en-US" altLang="zh-TW" dirty="0">
                <a:ea typeface="新細明體" panose="02020500000000000000" pitchFamily="18" charset="-120"/>
              </a:rPr>
              <a:t>Gates: A, B, C, D</a:t>
            </a:r>
          </a:p>
          <a:p>
            <a:pPr lvl="1" eaLnBrk="1" hangingPunct="1">
              <a:lnSpc>
                <a:spcPct val="90000"/>
              </a:lnSpc>
            </a:pPr>
            <a:r>
              <a:rPr lang="en-US" altLang="zh-TW" dirty="0">
                <a:ea typeface="新細明體" panose="02020500000000000000" pitchFamily="18" charset="-120"/>
              </a:rPr>
              <a:t>Nets: {A,B,C}, {B,D}, {C,D}</a:t>
            </a:r>
          </a:p>
          <a:p>
            <a:pPr eaLnBrk="1" hangingPunct="1">
              <a:lnSpc>
                <a:spcPct val="90000"/>
              </a:lnSpc>
            </a:pPr>
            <a:endParaRPr lang="en-US" altLang="zh-TW" dirty="0">
              <a:ea typeface="新細明體" panose="02020500000000000000" pitchFamily="18" charset="-120"/>
            </a:endParaRPr>
          </a:p>
          <a:p>
            <a:pPr eaLnBrk="1" hangingPunct="1">
              <a:lnSpc>
                <a:spcPct val="90000"/>
              </a:lnSpc>
            </a:pPr>
            <a:r>
              <a:rPr lang="en-US" altLang="zh-TW" b="1" dirty="0">
                <a:ea typeface="新細明體" panose="02020500000000000000" pitchFamily="18" charset="-120"/>
              </a:rPr>
              <a:t>Hypergraph</a:t>
            </a:r>
          </a:p>
          <a:p>
            <a:pPr lvl="1" eaLnBrk="1" hangingPunct="1">
              <a:lnSpc>
                <a:spcPct val="90000"/>
              </a:lnSpc>
            </a:pPr>
            <a:r>
              <a:rPr lang="en-US" altLang="zh-TW" dirty="0">
                <a:ea typeface="新細明體" panose="02020500000000000000" pitchFamily="18" charset="-120"/>
              </a:rPr>
              <a:t>Vertices: A, B, C, D</a:t>
            </a:r>
          </a:p>
          <a:p>
            <a:pPr lvl="1" eaLnBrk="1" hangingPunct="1">
              <a:lnSpc>
                <a:spcPct val="90000"/>
              </a:lnSpc>
            </a:pPr>
            <a:r>
              <a:rPr lang="en-US" altLang="zh-TW" dirty="0">
                <a:ea typeface="新細明體" panose="02020500000000000000" pitchFamily="18" charset="-120"/>
              </a:rPr>
              <a:t>Hyperedges: {A,B,C}, {B,D}, {C,D}</a:t>
            </a:r>
          </a:p>
          <a:p>
            <a:pPr eaLnBrk="1" hangingPunct="1">
              <a:lnSpc>
                <a:spcPct val="90000"/>
              </a:lnSpc>
            </a:pPr>
            <a:endParaRPr lang="en-US" altLang="zh-TW" dirty="0">
              <a:ea typeface="新細明體" panose="02020500000000000000" pitchFamily="18" charset="-120"/>
            </a:endParaRPr>
          </a:p>
          <a:p>
            <a:pPr lvl="1" eaLnBrk="1" hangingPunct="1">
              <a:lnSpc>
                <a:spcPct val="90000"/>
              </a:lnSpc>
            </a:pPr>
            <a:r>
              <a:rPr lang="en-US" altLang="zh-TW" dirty="0">
                <a:ea typeface="新細明體" panose="02020500000000000000" pitchFamily="18" charset="-120"/>
              </a:rPr>
              <a:t>Vertex label: Gate size/area</a:t>
            </a:r>
          </a:p>
          <a:p>
            <a:pPr lvl="1" eaLnBrk="1" hangingPunct="1">
              <a:lnSpc>
                <a:spcPct val="90000"/>
              </a:lnSpc>
            </a:pPr>
            <a:r>
              <a:rPr lang="en-US" altLang="zh-TW" dirty="0">
                <a:ea typeface="新細明體" panose="02020500000000000000" pitchFamily="18" charset="-120"/>
              </a:rPr>
              <a:t>Hyperedge label: </a:t>
            </a:r>
          </a:p>
          <a:p>
            <a:pPr eaLnBrk="1" hangingPunct="1">
              <a:lnSpc>
                <a:spcPct val="90000"/>
              </a:lnSpc>
              <a:buFont typeface="Wingdings" pitchFamily="2" charset="2"/>
              <a:buNone/>
            </a:pPr>
            <a:r>
              <a:rPr lang="en-US" altLang="zh-TW" dirty="0">
                <a:ea typeface="新細明體" panose="02020500000000000000" pitchFamily="18" charset="-120"/>
              </a:rPr>
              <a:t>	     Importance of net (weight)</a:t>
            </a:r>
            <a:endParaRPr lang="zh-TW" altLang="en-US" dirty="0">
              <a:ea typeface="新細明體" panose="02020500000000000000" pitchFamily="18" charset="-120"/>
            </a:endParaRPr>
          </a:p>
          <a:p>
            <a:endParaRPr lang="en-US" dirty="0"/>
          </a:p>
        </p:txBody>
      </p:sp>
      <p:grpSp>
        <p:nvGrpSpPr>
          <p:cNvPr id="4" name="Group 4">
            <a:extLst>
              <a:ext uri="{FF2B5EF4-FFF2-40B4-BE49-F238E27FC236}">
                <a16:creationId xmlns:a16="http://schemas.microsoft.com/office/drawing/2014/main" id="{9436E902-6921-CF4C-8943-FC6C99B58F45}"/>
              </a:ext>
            </a:extLst>
          </p:cNvPr>
          <p:cNvGrpSpPr>
            <a:grpSpLocks/>
          </p:cNvGrpSpPr>
          <p:nvPr/>
        </p:nvGrpSpPr>
        <p:grpSpPr bwMode="auto">
          <a:xfrm>
            <a:off x="7848600" y="1751013"/>
            <a:ext cx="2640013" cy="1652587"/>
            <a:chOff x="3888" y="1049"/>
            <a:chExt cx="1663" cy="1041"/>
          </a:xfrm>
        </p:grpSpPr>
        <p:sp>
          <p:nvSpPr>
            <p:cNvPr id="5" name="AutoShape 5">
              <a:extLst>
                <a:ext uri="{FF2B5EF4-FFF2-40B4-BE49-F238E27FC236}">
                  <a16:creationId xmlns:a16="http://schemas.microsoft.com/office/drawing/2014/main" id="{188F321F-503E-394E-B5B1-B2EC0EB20FAA}"/>
                </a:ext>
              </a:extLst>
            </p:cNvPr>
            <p:cNvSpPr>
              <a:spLocks noChangeAspect="1" noChangeArrowheads="1"/>
            </p:cNvSpPr>
            <p:nvPr/>
          </p:nvSpPr>
          <p:spPr bwMode="auto">
            <a:xfrm>
              <a:off x="3941" y="1447"/>
              <a:ext cx="221" cy="178"/>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AutoShape 6">
              <a:extLst>
                <a:ext uri="{FF2B5EF4-FFF2-40B4-BE49-F238E27FC236}">
                  <a16:creationId xmlns:a16="http://schemas.microsoft.com/office/drawing/2014/main" id="{5B91D3D2-E52D-8943-94BE-C021A9F8878F}"/>
                </a:ext>
              </a:extLst>
            </p:cNvPr>
            <p:cNvSpPr>
              <a:spLocks noChangeAspect="1" noChangeArrowheads="1"/>
            </p:cNvSpPr>
            <p:nvPr/>
          </p:nvSpPr>
          <p:spPr bwMode="auto">
            <a:xfrm>
              <a:off x="4516" y="1137"/>
              <a:ext cx="222"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AutoShape 7">
              <a:extLst>
                <a:ext uri="{FF2B5EF4-FFF2-40B4-BE49-F238E27FC236}">
                  <a16:creationId xmlns:a16="http://schemas.microsoft.com/office/drawing/2014/main" id="{614F81C1-EBEB-E84F-9FFE-39963165111E}"/>
                </a:ext>
              </a:extLst>
            </p:cNvPr>
            <p:cNvSpPr>
              <a:spLocks noChangeAspect="1" noChangeArrowheads="1"/>
            </p:cNvSpPr>
            <p:nvPr/>
          </p:nvSpPr>
          <p:spPr bwMode="auto">
            <a:xfrm>
              <a:off x="4516" y="1713"/>
              <a:ext cx="222"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AutoShape 8">
              <a:extLst>
                <a:ext uri="{FF2B5EF4-FFF2-40B4-BE49-F238E27FC236}">
                  <a16:creationId xmlns:a16="http://schemas.microsoft.com/office/drawing/2014/main" id="{04556CC7-BC63-474B-8DBE-46749B5B1C7E}"/>
                </a:ext>
              </a:extLst>
            </p:cNvPr>
            <p:cNvSpPr>
              <a:spLocks noChangeAspect="1" noChangeArrowheads="1"/>
            </p:cNvSpPr>
            <p:nvPr/>
          </p:nvSpPr>
          <p:spPr bwMode="auto">
            <a:xfrm>
              <a:off x="5137" y="1713"/>
              <a:ext cx="221"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cxnSp>
          <p:nvCxnSpPr>
            <p:cNvPr id="9" name="AutoShape 9">
              <a:extLst>
                <a:ext uri="{FF2B5EF4-FFF2-40B4-BE49-F238E27FC236}">
                  <a16:creationId xmlns:a16="http://schemas.microsoft.com/office/drawing/2014/main" id="{B8111F21-E8ED-4A46-AFD8-0075DDC28D60}"/>
                </a:ext>
              </a:extLst>
            </p:cNvPr>
            <p:cNvCxnSpPr>
              <a:cxnSpLocks noChangeAspect="1" noChangeShapeType="1"/>
              <a:stCxn id="5" idx="3"/>
              <a:endCxn id="7" idx="1"/>
            </p:cNvCxnSpPr>
            <p:nvPr/>
          </p:nvCxnSpPr>
          <p:spPr bwMode="auto">
            <a:xfrm>
              <a:off x="4168" y="1536"/>
              <a:ext cx="343" cy="266"/>
            </a:xfrm>
            <a:prstGeom prst="bentConnector3">
              <a:avLst>
                <a:gd name="adj1" fmla="val 50000"/>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AutoShape 10">
              <a:extLst>
                <a:ext uri="{FF2B5EF4-FFF2-40B4-BE49-F238E27FC236}">
                  <a16:creationId xmlns:a16="http://schemas.microsoft.com/office/drawing/2014/main" id="{3667C682-AD94-B046-AADB-EF297D3B26BD}"/>
                </a:ext>
              </a:extLst>
            </p:cNvPr>
            <p:cNvCxnSpPr>
              <a:cxnSpLocks noChangeAspect="1" noChangeShapeType="1"/>
              <a:stCxn id="5" idx="3"/>
              <a:endCxn id="6" idx="1"/>
            </p:cNvCxnSpPr>
            <p:nvPr/>
          </p:nvCxnSpPr>
          <p:spPr bwMode="auto">
            <a:xfrm flipV="1">
              <a:off x="4168" y="1226"/>
              <a:ext cx="343" cy="310"/>
            </a:xfrm>
            <a:prstGeom prst="bentConnector3">
              <a:avLst>
                <a:gd name="adj1" fmla="val 50000"/>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AutoShape 11">
              <a:extLst>
                <a:ext uri="{FF2B5EF4-FFF2-40B4-BE49-F238E27FC236}">
                  <a16:creationId xmlns:a16="http://schemas.microsoft.com/office/drawing/2014/main" id="{8CD2A304-5B64-2347-9487-9B0F3D7BE0C8}"/>
                </a:ext>
              </a:extLst>
            </p:cNvPr>
            <p:cNvCxnSpPr>
              <a:cxnSpLocks noChangeAspect="1" noChangeShapeType="1"/>
              <a:stCxn id="7" idx="3"/>
              <a:endCxn id="8" idx="1"/>
            </p:cNvCxnSpPr>
            <p:nvPr/>
          </p:nvCxnSpPr>
          <p:spPr bwMode="auto">
            <a:xfrm>
              <a:off x="4743" y="1802"/>
              <a:ext cx="388" cy="0"/>
            </a:xfrm>
            <a:prstGeom prst="straightConnector1">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AutoShape 12">
              <a:extLst>
                <a:ext uri="{FF2B5EF4-FFF2-40B4-BE49-F238E27FC236}">
                  <a16:creationId xmlns:a16="http://schemas.microsoft.com/office/drawing/2014/main" id="{8A01E437-4DEF-DA45-BE1E-41E0F230B4A5}"/>
                </a:ext>
              </a:extLst>
            </p:cNvPr>
            <p:cNvCxnSpPr>
              <a:cxnSpLocks noChangeAspect="1" noChangeShapeType="1"/>
              <a:stCxn id="8" idx="3"/>
              <a:endCxn id="13" idx="0"/>
            </p:cNvCxnSpPr>
            <p:nvPr/>
          </p:nvCxnSpPr>
          <p:spPr bwMode="auto">
            <a:xfrm flipH="1" flipV="1">
              <a:off x="4515" y="1148"/>
              <a:ext cx="849" cy="654"/>
            </a:xfrm>
            <a:prstGeom prst="bentConnector5">
              <a:avLst>
                <a:gd name="adj1" fmla="val -15000"/>
                <a:gd name="adj2" fmla="val 127824"/>
                <a:gd name="adj3" fmla="val 117394"/>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Rectangle 13">
              <a:extLst>
                <a:ext uri="{FF2B5EF4-FFF2-40B4-BE49-F238E27FC236}">
                  <a16:creationId xmlns:a16="http://schemas.microsoft.com/office/drawing/2014/main" id="{CC47ABC0-95C0-2040-83B6-FD43F2F05D86}"/>
                </a:ext>
              </a:extLst>
            </p:cNvPr>
            <p:cNvSpPr>
              <a:spLocks noChangeAspect="1" noChangeArrowheads="1"/>
            </p:cNvSpPr>
            <p:nvPr/>
          </p:nvSpPr>
          <p:spPr bwMode="auto">
            <a:xfrm rot="7964370" flipV="1">
              <a:off x="4509" y="1142"/>
              <a:ext cx="44" cy="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Text Box 14">
              <a:extLst>
                <a:ext uri="{FF2B5EF4-FFF2-40B4-BE49-F238E27FC236}">
                  <a16:creationId xmlns:a16="http://schemas.microsoft.com/office/drawing/2014/main" id="{14814BF9-CE87-2C41-97A8-2A86569B3188}"/>
                </a:ext>
              </a:extLst>
            </p:cNvPr>
            <p:cNvSpPr txBox="1">
              <a:spLocks noChangeAspect="1" noChangeArrowheads="1"/>
            </p:cNvSpPr>
            <p:nvPr/>
          </p:nvSpPr>
          <p:spPr bwMode="auto">
            <a:xfrm>
              <a:off x="3888" y="1182"/>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15" name="Text Box 15">
              <a:extLst>
                <a:ext uri="{FF2B5EF4-FFF2-40B4-BE49-F238E27FC236}">
                  <a16:creationId xmlns:a16="http://schemas.microsoft.com/office/drawing/2014/main" id="{42698F30-78CB-7847-91CB-415B4F6FBC9E}"/>
                </a:ext>
              </a:extLst>
            </p:cNvPr>
            <p:cNvSpPr txBox="1">
              <a:spLocks noChangeAspect="1" noChangeArrowheads="1"/>
            </p:cNvSpPr>
            <p:nvPr/>
          </p:nvSpPr>
          <p:spPr bwMode="auto">
            <a:xfrm>
              <a:off x="4726" y="1049"/>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16" name="Text Box 16">
              <a:extLst>
                <a:ext uri="{FF2B5EF4-FFF2-40B4-BE49-F238E27FC236}">
                  <a16:creationId xmlns:a16="http://schemas.microsoft.com/office/drawing/2014/main" id="{CE528635-2CD5-D645-831A-344B161C471D}"/>
                </a:ext>
              </a:extLst>
            </p:cNvPr>
            <p:cNvSpPr txBox="1">
              <a:spLocks noChangeAspect="1" noChangeArrowheads="1"/>
            </p:cNvSpPr>
            <p:nvPr/>
          </p:nvSpPr>
          <p:spPr bwMode="auto">
            <a:xfrm>
              <a:off x="4671" y="18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17" name="Text Box 17">
              <a:extLst>
                <a:ext uri="{FF2B5EF4-FFF2-40B4-BE49-F238E27FC236}">
                  <a16:creationId xmlns:a16="http://schemas.microsoft.com/office/drawing/2014/main" id="{0C015FC9-6971-FB46-B544-0F9692DCEF0E}"/>
                </a:ext>
              </a:extLst>
            </p:cNvPr>
            <p:cNvSpPr txBox="1">
              <a:spLocks noChangeAspect="1" noChangeArrowheads="1"/>
            </p:cNvSpPr>
            <p:nvPr/>
          </p:nvSpPr>
          <p:spPr bwMode="auto">
            <a:xfrm>
              <a:off x="5296" y="18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grpSp>
      <p:grpSp>
        <p:nvGrpSpPr>
          <p:cNvPr id="18" name="Group 18">
            <a:extLst>
              <a:ext uri="{FF2B5EF4-FFF2-40B4-BE49-F238E27FC236}">
                <a16:creationId xmlns:a16="http://schemas.microsoft.com/office/drawing/2014/main" id="{63CD386E-0800-5F4A-8BC5-09D4C54FC074}"/>
              </a:ext>
            </a:extLst>
          </p:cNvPr>
          <p:cNvGrpSpPr>
            <a:grpSpLocks/>
          </p:cNvGrpSpPr>
          <p:nvPr/>
        </p:nvGrpSpPr>
        <p:grpSpPr bwMode="auto">
          <a:xfrm>
            <a:off x="7972425" y="4071938"/>
            <a:ext cx="2387600" cy="1871662"/>
            <a:chOff x="3966" y="2511"/>
            <a:chExt cx="1504" cy="1179"/>
          </a:xfrm>
        </p:grpSpPr>
        <p:sp>
          <p:nvSpPr>
            <p:cNvPr id="19" name="Oval 19">
              <a:extLst>
                <a:ext uri="{FF2B5EF4-FFF2-40B4-BE49-F238E27FC236}">
                  <a16:creationId xmlns:a16="http://schemas.microsoft.com/office/drawing/2014/main" id="{930FEBEF-89AD-D449-AF22-A580CB2477DB}"/>
                </a:ext>
              </a:extLst>
            </p:cNvPr>
            <p:cNvSpPr>
              <a:spLocks noChangeAspect="1" noChangeArrowheads="1"/>
            </p:cNvSpPr>
            <p:nvPr/>
          </p:nvSpPr>
          <p:spPr bwMode="auto">
            <a:xfrm rot="8402547">
              <a:off x="4184" y="3020"/>
              <a:ext cx="67" cy="67"/>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0" name="Oval 20">
              <a:extLst>
                <a:ext uri="{FF2B5EF4-FFF2-40B4-BE49-F238E27FC236}">
                  <a16:creationId xmlns:a16="http://schemas.microsoft.com/office/drawing/2014/main" id="{DDF080DF-8932-1A42-A1F2-3276622EC882}"/>
                </a:ext>
              </a:extLst>
            </p:cNvPr>
            <p:cNvSpPr>
              <a:spLocks noChangeAspect="1" noChangeArrowheads="1"/>
            </p:cNvSpPr>
            <p:nvPr/>
          </p:nvSpPr>
          <p:spPr bwMode="auto">
            <a:xfrm rot="8402547">
              <a:off x="5203" y="3308"/>
              <a:ext cx="67" cy="67"/>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1" name="Oval 21">
              <a:extLst>
                <a:ext uri="{FF2B5EF4-FFF2-40B4-BE49-F238E27FC236}">
                  <a16:creationId xmlns:a16="http://schemas.microsoft.com/office/drawing/2014/main" id="{BAA80A59-3643-7646-902B-45DB267BE2A9}"/>
                </a:ext>
              </a:extLst>
            </p:cNvPr>
            <p:cNvSpPr>
              <a:spLocks noChangeAspect="1" noChangeArrowheads="1"/>
            </p:cNvSpPr>
            <p:nvPr/>
          </p:nvSpPr>
          <p:spPr bwMode="auto">
            <a:xfrm rot="8402547">
              <a:off x="4738" y="2732"/>
              <a:ext cx="66" cy="67"/>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2" name="Oval 22">
              <a:extLst>
                <a:ext uri="{FF2B5EF4-FFF2-40B4-BE49-F238E27FC236}">
                  <a16:creationId xmlns:a16="http://schemas.microsoft.com/office/drawing/2014/main" id="{A706A142-594C-B748-B263-E921749D9D2E}"/>
                </a:ext>
              </a:extLst>
            </p:cNvPr>
            <p:cNvSpPr>
              <a:spLocks noChangeAspect="1" noChangeArrowheads="1"/>
            </p:cNvSpPr>
            <p:nvPr/>
          </p:nvSpPr>
          <p:spPr bwMode="auto">
            <a:xfrm rot="8402547">
              <a:off x="4738" y="3308"/>
              <a:ext cx="66" cy="67"/>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3" name="AutoShape 23">
              <a:extLst>
                <a:ext uri="{FF2B5EF4-FFF2-40B4-BE49-F238E27FC236}">
                  <a16:creationId xmlns:a16="http://schemas.microsoft.com/office/drawing/2014/main" id="{8061E68A-ED3F-9B4B-AF57-6A9968620314}"/>
                </a:ext>
              </a:extLst>
            </p:cNvPr>
            <p:cNvSpPr>
              <a:spLocks noChangeAspect="1" noChangeArrowheads="1"/>
            </p:cNvSpPr>
            <p:nvPr/>
          </p:nvSpPr>
          <p:spPr bwMode="auto">
            <a:xfrm>
              <a:off x="4666" y="3257"/>
              <a:ext cx="664" cy="168"/>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4" name="AutoShape 24">
              <a:extLst>
                <a:ext uri="{FF2B5EF4-FFF2-40B4-BE49-F238E27FC236}">
                  <a16:creationId xmlns:a16="http://schemas.microsoft.com/office/drawing/2014/main" id="{03D624F7-1F6A-8944-8F9B-2529C79B8F12}"/>
                </a:ext>
              </a:extLst>
            </p:cNvPr>
            <p:cNvSpPr>
              <a:spLocks noChangeAspect="1" noChangeArrowheads="1"/>
            </p:cNvSpPr>
            <p:nvPr/>
          </p:nvSpPr>
          <p:spPr bwMode="auto">
            <a:xfrm rot="3008715">
              <a:off x="4542" y="2968"/>
              <a:ext cx="913" cy="168"/>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5" name="AutoShape 25">
              <a:extLst>
                <a:ext uri="{FF2B5EF4-FFF2-40B4-BE49-F238E27FC236}">
                  <a16:creationId xmlns:a16="http://schemas.microsoft.com/office/drawing/2014/main" id="{96609983-5658-5848-BD51-FF8EDC7A4BEE}"/>
                </a:ext>
              </a:extLst>
            </p:cNvPr>
            <p:cNvSpPr>
              <a:spLocks noChangeAspect="1" noChangeArrowheads="1"/>
            </p:cNvSpPr>
            <p:nvPr/>
          </p:nvSpPr>
          <p:spPr bwMode="auto">
            <a:xfrm rot="-5396544">
              <a:off x="4020" y="2650"/>
              <a:ext cx="842" cy="796"/>
            </a:xfrm>
            <a:prstGeom prst="triangle">
              <a:avLst>
                <a:gd name="adj" fmla="val 50000"/>
              </a:avLst>
            </a:prstGeom>
            <a:noFill/>
            <a:ln w="19050">
              <a:solidFill>
                <a:schemeClr val="tx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6" name="Text Box 26">
              <a:extLst>
                <a:ext uri="{FF2B5EF4-FFF2-40B4-BE49-F238E27FC236}">
                  <a16:creationId xmlns:a16="http://schemas.microsoft.com/office/drawing/2014/main" id="{D003DA34-8DC6-6D4F-86CC-ECB2D50F6B88}"/>
                </a:ext>
              </a:extLst>
            </p:cNvPr>
            <p:cNvSpPr txBox="1">
              <a:spLocks noChangeAspect="1" noChangeArrowheads="1"/>
            </p:cNvSpPr>
            <p:nvPr/>
          </p:nvSpPr>
          <p:spPr bwMode="auto">
            <a:xfrm>
              <a:off x="3966" y="2758"/>
              <a:ext cx="24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27" name="Text Box 27">
              <a:extLst>
                <a:ext uri="{FF2B5EF4-FFF2-40B4-BE49-F238E27FC236}">
                  <a16:creationId xmlns:a16="http://schemas.microsoft.com/office/drawing/2014/main" id="{539F2E46-6873-7E48-8ADC-021C60FDC4BB}"/>
                </a:ext>
              </a:extLst>
            </p:cNvPr>
            <p:cNvSpPr txBox="1">
              <a:spLocks noChangeAspect="1" noChangeArrowheads="1"/>
            </p:cNvSpPr>
            <p:nvPr/>
          </p:nvSpPr>
          <p:spPr bwMode="auto">
            <a:xfrm>
              <a:off x="4818" y="2511"/>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28" name="Text Box 28">
              <a:extLst>
                <a:ext uri="{FF2B5EF4-FFF2-40B4-BE49-F238E27FC236}">
                  <a16:creationId xmlns:a16="http://schemas.microsoft.com/office/drawing/2014/main" id="{F94ED90F-38AE-7A46-BB2A-28C726B78ADB}"/>
                </a:ext>
              </a:extLst>
            </p:cNvPr>
            <p:cNvSpPr txBox="1">
              <a:spLocks noChangeAspect="1" noChangeArrowheads="1"/>
            </p:cNvSpPr>
            <p:nvPr/>
          </p:nvSpPr>
          <p:spPr bwMode="auto">
            <a:xfrm>
              <a:off x="4626" y="34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29" name="Text Box 29">
              <a:extLst>
                <a:ext uri="{FF2B5EF4-FFF2-40B4-BE49-F238E27FC236}">
                  <a16:creationId xmlns:a16="http://schemas.microsoft.com/office/drawing/2014/main" id="{D5E07156-475D-5744-AAD3-E9CDEEF0442F}"/>
                </a:ext>
              </a:extLst>
            </p:cNvPr>
            <p:cNvSpPr txBox="1">
              <a:spLocks noChangeAspect="1" noChangeArrowheads="1"/>
            </p:cNvSpPr>
            <p:nvPr/>
          </p:nvSpPr>
          <p:spPr bwMode="auto">
            <a:xfrm>
              <a:off x="5215" y="3397"/>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grpSp>
    </p:spTree>
    <p:extLst>
      <p:ext uri="{BB962C8B-B14F-4D97-AF65-F5344CB8AC3E}">
        <p14:creationId xmlns:p14="http://schemas.microsoft.com/office/powerpoint/2010/main" val="1404951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FB61C-AB47-EA4D-9DFD-F8E76A9BB6C4}"/>
              </a:ext>
            </a:extLst>
          </p:cNvPr>
          <p:cNvSpPr>
            <a:spLocks noGrp="1"/>
          </p:cNvSpPr>
          <p:nvPr>
            <p:ph type="title"/>
          </p:nvPr>
        </p:nvSpPr>
        <p:spPr/>
        <p:txBody>
          <a:bodyPr/>
          <a:lstStyle/>
          <a:p>
            <a:r>
              <a:rPr lang="en-US" dirty="0"/>
              <a:t>Circuit Partition Formulation</a:t>
            </a:r>
          </a:p>
        </p:txBody>
      </p:sp>
      <p:grpSp>
        <p:nvGrpSpPr>
          <p:cNvPr id="4" name="Group 4">
            <a:extLst>
              <a:ext uri="{FF2B5EF4-FFF2-40B4-BE49-F238E27FC236}">
                <a16:creationId xmlns:a16="http://schemas.microsoft.com/office/drawing/2014/main" id="{FEE90B71-63DE-654D-81BE-B9D190C89C2E}"/>
              </a:ext>
            </a:extLst>
          </p:cNvPr>
          <p:cNvGrpSpPr>
            <a:grpSpLocks/>
          </p:cNvGrpSpPr>
          <p:nvPr/>
        </p:nvGrpSpPr>
        <p:grpSpPr bwMode="auto">
          <a:xfrm>
            <a:off x="2016493" y="1637767"/>
            <a:ext cx="8159013" cy="4831129"/>
            <a:chOff x="1040" y="1498"/>
            <a:chExt cx="3808" cy="2528"/>
          </a:xfrm>
        </p:grpSpPr>
        <p:sp>
          <p:nvSpPr>
            <p:cNvPr id="5" name="Text Box 5">
              <a:extLst>
                <a:ext uri="{FF2B5EF4-FFF2-40B4-BE49-F238E27FC236}">
                  <a16:creationId xmlns:a16="http://schemas.microsoft.com/office/drawing/2014/main" id="{AA81935E-C90F-6A4C-8441-54B6DC88EDEE}"/>
                </a:ext>
              </a:extLst>
            </p:cNvPr>
            <p:cNvSpPr txBox="1">
              <a:spLocks noChangeAspect="1" noChangeArrowheads="1"/>
            </p:cNvSpPr>
            <p:nvPr/>
          </p:nvSpPr>
          <p:spPr bwMode="auto">
            <a:xfrm>
              <a:off x="1040" y="1498"/>
              <a:ext cx="3504" cy="242"/>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Tx/>
                <a:buNone/>
              </a:pPr>
              <a:r>
                <a:rPr lang="en-US" altLang="zh-TW" dirty="0">
                  <a:ea typeface="新細明體" panose="02020500000000000000" pitchFamily="18" charset="-120"/>
                </a:rPr>
                <a:t>Minimize interconnections between partitions</a:t>
              </a:r>
              <a:endParaRPr lang="en-US" altLang="zh-TW" sz="3200" dirty="0">
                <a:ea typeface="新細明體" panose="02020500000000000000" pitchFamily="18" charset="-120"/>
              </a:endParaRPr>
            </a:p>
          </p:txBody>
        </p:sp>
        <p:sp>
          <p:nvSpPr>
            <p:cNvPr id="6" name="Text Box 6">
              <a:extLst>
                <a:ext uri="{FF2B5EF4-FFF2-40B4-BE49-F238E27FC236}">
                  <a16:creationId xmlns:a16="http://schemas.microsoft.com/office/drawing/2014/main" id="{0B6260C1-7F8D-734E-95B7-0D8DDA5DA5BF}"/>
                </a:ext>
              </a:extLst>
            </p:cNvPr>
            <p:cNvSpPr txBox="1">
              <a:spLocks noChangeAspect="1" noChangeArrowheads="1"/>
            </p:cNvSpPr>
            <p:nvPr/>
          </p:nvSpPr>
          <p:spPr bwMode="auto">
            <a:xfrm>
              <a:off x="1248" y="2986"/>
              <a:ext cx="3600" cy="1040"/>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452438">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r>
                <a:rPr lang="en-US" altLang="zh-TW" sz="2800" dirty="0">
                  <a:ea typeface="新細明體" panose="02020500000000000000" pitchFamily="18" charset="-120"/>
                </a:rPr>
                <a:t>Minimum cut:            min </a:t>
              </a:r>
              <a:r>
                <a:rPr lang="en-US" altLang="zh-TW" sz="2800" i="1" dirty="0">
                  <a:ea typeface="新細明體" panose="02020500000000000000" pitchFamily="18" charset="-120"/>
                </a:rPr>
                <a:t>c</a:t>
              </a:r>
              <a:r>
                <a:rPr lang="en-US" altLang="zh-TW" sz="2800" dirty="0">
                  <a:ea typeface="新細明體" panose="02020500000000000000" pitchFamily="18" charset="-120"/>
                </a:rPr>
                <a:t>(x, x’)</a:t>
              </a:r>
            </a:p>
            <a:p>
              <a:pPr eaLnBrk="1" hangingPunct="1"/>
              <a:r>
                <a:rPr lang="en-US" altLang="zh-TW" sz="2800" dirty="0">
                  <a:ea typeface="新細明體" panose="02020500000000000000" pitchFamily="18" charset="-120"/>
                </a:rPr>
                <a:t>Minimum bisection:   min </a:t>
              </a:r>
              <a:r>
                <a:rPr lang="en-US" altLang="zh-TW" sz="2800" i="1" dirty="0">
                  <a:ea typeface="新細明體" panose="02020500000000000000" pitchFamily="18" charset="-120"/>
                </a:rPr>
                <a:t>c</a:t>
              </a:r>
              <a:r>
                <a:rPr lang="en-US" altLang="zh-TW" sz="2800" dirty="0">
                  <a:ea typeface="新細明體" panose="02020500000000000000" pitchFamily="18" charset="-120"/>
                </a:rPr>
                <a:t>(x, x’) with |x|= |x’|</a:t>
              </a:r>
            </a:p>
            <a:p>
              <a:pPr eaLnBrk="1" hangingPunct="1"/>
              <a:r>
                <a:rPr lang="en-US" altLang="zh-TW" sz="2800" dirty="0">
                  <a:ea typeface="新細明體" panose="02020500000000000000" pitchFamily="18" charset="-120"/>
                </a:rPr>
                <a:t>Minimum ratio-cut:    min </a:t>
              </a:r>
              <a:r>
                <a:rPr lang="en-US" altLang="zh-TW" sz="2800" i="1" dirty="0">
                  <a:ea typeface="新細明體" panose="02020500000000000000" pitchFamily="18" charset="-120"/>
                </a:rPr>
                <a:t>c</a:t>
              </a:r>
              <a:r>
                <a:rPr lang="en-US" altLang="zh-TW" sz="2800" dirty="0">
                  <a:ea typeface="新細明體" panose="02020500000000000000" pitchFamily="18" charset="-120"/>
                </a:rPr>
                <a:t>(x, x’) / |x||x’|</a:t>
              </a:r>
            </a:p>
          </p:txBody>
        </p:sp>
        <p:grpSp>
          <p:nvGrpSpPr>
            <p:cNvPr id="7" name="Group 7">
              <a:extLst>
                <a:ext uri="{FF2B5EF4-FFF2-40B4-BE49-F238E27FC236}">
                  <a16:creationId xmlns:a16="http://schemas.microsoft.com/office/drawing/2014/main" id="{98462F65-18A1-DF42-B674-F487FB0AB940}"/>
                </a:ext>
              </a:extLst>
            </p:cNvPr>
            <p:cNvGrpSpPr>
              <a:grpSpLocks/>
            </p:cNvGrpSpPr>
            <p:nvPr/>
          </p:nvGrpSpPr>
          <p:grpSpPr bwMode="auto">
            <a:xfrm>
              <a:off x="1920" y="1816"/>
              <a:ext cx="2064" cy="1002"/>
              <a:chOff x="1920" y="1816"/>
              <a:chExt cx="2064" cy="1002"/>
            </a:xfrm>
          </p:grpSpPr>
          <p:sp>
            <p:nvSpPr>
              <p:cNvPr id="8" name="Oval 8">
                <a:extLst>
                  <a:ext uri="{FF2B5EF4-FFF2-40B4-BE49-F238E27FC236}">
                    <a16:creationId xmlns:a16="http://schemas.microsoft.com/office/drawing/2014/main" id="{47AD8EB0-5F2C-8B4A-9AA3-810917D2B0FE}"/>
                  </a:ext>
                </a:extLst>
              </p:cNvPr>
              <p:cNvSpPr>
                <a:spLocks noChangeAspect="1" noChangeArrowheads="1"/>
              </p:cNvSpPr>
              <p:nvPr/>
            </p:nvSpPr>
            <p:spPr bwMode="auto">
              <a:xfrm>
                <a:off x="1922" y="2213"/>
                <a:ext cx="613" cy="43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sz="3200">
                  <a:latin typeface="Times New Roman" panose="02020603050405020304" pitchFamily="18" charset="0"/>
                  <a:ea typeface="新細明體" panose="02020500000000000000" pitchFamily="18" charset="-120"/>
                </a:endParaRPr>
              </a:p>
            </p:txBody>
          </p:sp>
          <p:sp>
            <p:nvSpPr>
              <p:cNvPr id="9" name="Oval 9">
                <a:extLst>
                  <a:ext uri="{FF2B5EF4-FFF2-40B4-BE49-F238E27FC236}">
                    <a16:creationId xmlns:a16="http://schemas.microsoft.com/office/drawing/2014/main" id="{D9F146D7-6EF6-C54E-BC4A-9F5C2036464A}"/>
                  </a:ext>
                </a:extLst>
              </p:cNvPr>
              <p:cNvSpPr>
                <a:spLocks noChangeAspect="1" noChangeArrowheads="1"/>
              </p:cNvSpPr>
              <p:nvPr/>
            </p:nvSpPr>
            <p:spPr bwMode="auto">
              <a:xfrm>
                <a:off x="3371" y="2213"/>
                <a:ext cx="613" cy="43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sz="3200">
                  <a:latin typeface="Times New Roman" panose="02020603050405020304" pitchFamily="18" charset="0"/>
                  <a:ea typeface="新細明體" panose="02020500000000000000" pitchFamily="18" charset="-120"/>
                </a:endParaRPr>
              </a:p>
            </p:txBody>
          </p:sp>
          <p:sp>
            <p:nvSpPr>
              <p:cNvPr id="10" name="Line 10">
                <a:extLst>
                  <a:ext uri="{FF2B5EF4-FFF2-40B4-BE49-F238E27FC236}">
                    <a16:creationId xmlns:a16="http://schemas.microsoft.com/office/drawing/2014/main" id="{10A8596D-D0D4-AE45-B471-7FF30260284E}"/>
                  </a:ext>
                </a:extLst>
              </p:cNvPr>
              <p:cNvSpPr>
                <a:spLocks noChangeAspect="1" noChangeShapeType="1"/>
              </p:cNvSpPr>
              <p:nvPr/>
            </p:nvSpPr>
            <p:spPr bwMode="auto">
              <a:xfrm>
                <a:off x="2479" y="2206"/>
                <a:ext cx="94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sz="2400"/>
              </a:p>
            </p:txBody>
          </p:sp>
          <p:sp>
            <p:nvSpPr>
              <p:cNvPr id="11" name="Line 11">
                <a:extLst>
                  <a:ext uri="{FF2B5EF4-FFF2-40B4-BE49-F238E27FC236}">
                    <a16:creationId xmlns:a16="http://schemas.microsoft.com/office/drawing/2014/main" id="{4146B67C-78DA-E741-B979-FAFEE7048C55}"/>
                  </a:ext>
                </a:extLst>
              </p:cNvPr>
              <p:cNvSpPr>
                <a:spLocks noChangeAspect="1" noChangeShapeType="1"/>
              </p:cNvSpPr>
              <p:nvPr/>
            </p:nvSpPr>
            <p:spPr bwMode="auto">
              <a:xfrm>
                <a:off x="2535" y="2317"/>
                <a:ext cx="836"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sz="2400"/>
              </a:p>
            </p:txBody>
          </p:sp>
          <p:sp>
            <p:nvSpPr>
              <p:cNvPr id="12" name="Line 12">
                <a:extLst>
                  <a:ext uri="{FF2B5EF4-FFF2-40B4-BE49-F238E27FC236}">
                    <a16:creationId xmlns:a16="http://schemas.microsoft.com/office/drawing/2014/main" id="{3882BAD8-0413-D040-BAC6-37890A891B17}"/>
                  </a:ext>
                </a:extLst>
              </p:cNvPr>
              <p:cNvSpPr>
                <a:spLocks noChangeAspect="1" noChangeShapeType="1"/>
              </p:cNvSpPr>
              <p:nvPr/>
            </p:nvSpPr>
            <p:spPr bwMode="auto">
              <a:xfrm>
                <a:off x="2535" y="2428"/>
                <a:ext cx="892" cy="22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sz="2400"/>
              </a:p>
            </p:txBody>
          </p:sp>
          <p:sp>
            <p:nvSpPr>
              <p:cNvPr id="13" name="Line 13">
                <a:extLst>
                  <a:ext uri="{FF2B5EF4-FFF2-40B4-BE49-F238E27FC236}">
                    <a16:creationId xmlns:a16="http://schemas.microsoft.com/office/drawing/2014/main" id="{EB93359D-692B-E14C-BFE3-4361936AEAF9}"/>
                  </a:ext>
                </a:extLst>
              </p:cNvPr>
              <p:cNvSpPr>
                <a:spLocks noChangeAspect="1" noChangeShapeType="1"/>
              </p:cNvSpPr>
              <p:nvPr/>
            </p:nvSpPr>
            <p:spPr bwMode="auto">
              <a:xfrm flipV="1">
                <a:off x="2479" y="2428"/>
                <a:ext cx="892" cy="22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sz="2400"/>
              </a:p>
            </p:txBody>
          </p:sp>
          <p:sp>
            <p:nvSpPr>
              <p:cNvPr id="14" name="Line 14">
                <a:extLst>
                  <a:ext uri="{FF2B5EF4-FFF2-40B4-BE49-F238E27FC236}">
                    <a16:creationId xmlns:a16="http://schemas.microsoft.com/office/drawing/2014/main" id="{F682A842-2978-2743-A844-BDA8A1FAB6FA}"/>
                  </a:ext>
                </a:extLst>
              </p:cNvPr>
              <p:cNvSpPr>
                <a:spLocks noChangeAspect="1" noChangeShapeType="1"/>
              </p:cNvSpPr>
              <p:nvPr/>
            </p:nvSpPr>
            <p:spPr bwMode="auto">
              <a:xfrm flipH="1">
                <a:off x="2925" y="2094"/>
                <a:ext cx="0" cy="724"/>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sz="2400"/>
              </a:p>
            </p:txBody>
          </p:sp>
          <p:sp>
            <p:nvSpPr>
              <p:cNvPr id="15" name="Text Box 15">
                <a:extLst>
                  <a:ext uri="{FF2B5EF4-FFF2-40B4-BE49-F238E27FC236}">
                    <a16:creationId xmlns:a16="http://schemas.microsoft.com/office/drawing/2014/main" id="{9722B453-B1F3-9A4F-914D-344E520A105A}"/>
                  </a:ext>
                </a:extLst>
              </p:cNvPr>
              <p:cNvSpPr txBox="1">
                <a:spLocks noChangeAspect="1" noChangeArrowheads="1"/>
              </p:cNvSpPr>
              <p:nvPr/>
            </p:nvSpPr>
            <p:spPr bwMode="auto">
              <a:xfrm>
                <a:off x="1920" y="2304"/>
                <a:ext cx="613" cy="306"/>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171450">
                  <a:spcBef>
                    <a:spcPct val="20000"/>
                  </a:spcBef>
                  <a:buFont typeface="Wingdings" pitchFamily="2" charset="2"/>
                  <a:buChar char="q"/>
                  <a:tabLst>
                    <a:tab pos="854075" algn="l"/>
                  </a:tabLst>
                  <a:defRPr sz="2400">
                    <a:solidFill>
                      <a:schemeClr val="tx1"/>
                    </a:solidFill>
                    <a:latin typeface="Arial" panose="020B0604020202020204" pitchFamily="34" charset="0"/>
                  </a:defRPr>
                </a:lvl1pPr>
                <a:lvl2pPr marL="742950" indent="-285750" defTabSz="171450">
                  <a:spcBef>
                    <a:spcPct val="20000"/>
                  </a:spcBef>
                  <a:buChar char="–"/>
                  <a:tabLst>
                    <a:tab pos="854075" algn="l"/>
                  </a:tabLst>
                  <a:defRPr sz="2400">
                    <a:solidFill>
                      <a:schemeClr val="tx1"/>
                    </a:solidFill>
                    <a:latin typeface="Arial" panose="020B0604020202020204" pitchFamily="34" charset="0"/>
                  </a:defRPr>
                </a:lvl2pPr>
                <a:lvl3pPr marL="1143000" indent="-228600" defTabSz="171450">
                  <a:spcBef>
                    <a:spcPct val="20000"/>
                  </a:spcBef>
                  <a:buChar char="•"/>
                  <a:tabLst>
                    <a:tab pos="854075" algn="l"/>
                  </a:tabLst>
                  <a:defRPr sz="2400">
                    <a:solidFill>
                      <a:schemeClr val="tx1"/>
                    </a:solidFill>
                    <a:latin typeface="Arial" panose="020B0604020202020204" pitchFamily="34" charset="0"/>
                  </a:defRPr>
                </a:lvl3pPr>
                <a:lvl4pPr marL="1600200" indent="-228600" defTabSz="171450">
                  <a:spcBef>
                    <a:spcPct val="20000"/>
                  </a:spcBef>
                  <a:buChar char="–"/>
                  <a:tabLst>
                    <a:tab pos="854075" algn="l"/>
                  </a:tabLst>
                  <a:defRPr sz="2000">
                    <a:solidFill>
                      <a:schemeClr val="tx1"/>
                    </a:solidFill>
                    <a:latin typeface="Arial" panose="020B0604020202020204" pitchFamily="34" charset="0"/>
                  </a:defRPr>
                </a:lvl4pPr>
                <a:lvl5pPr marL="2057400" indent="-228600" defTabSz="171450">
                  <a:spcBef>
                    <a:spcPct val="20000"/>
                  </a:spcBef>
                  <a:buChar char="»"/>
                  <a:tabLst>
                    <a:tab pos="854075" algn="l"/>
                  </a:tabLst>
                  <a:defRPr sz="2000">
                    <a:solidFill>
                      <a:schemeClr val="tx1"/>
                    </a:solidFill>
                    <a:latin typeface="Arial" panose="020B0604020202020204" pitchFamily="34" charset="0"/>
                  </a:defRPr>
                </a:lvl5pPr>
                <a:lvl6pPr marL="2514600" indent="-228600" defTabSz="171450" eaLnBrk="0" fontAlgn="base" hangingPunct="0">
                  <a:spcBef>
                    <a:spcPct val="20000"/>
                  </a:spcBef>
                  <a:spcAft>
                    <a:spcPct val="0"/>
                  </a:spcAft>
                  <a:buChar char="»"/>
                  <a:tabLst>
                    <a:tab pos="854075" algn="l"/>
                  </a:tabLst>
                  <a:defRPr sz="2000">
                    <a:solidFill>
                      <a:schemeClr val="tx1"/>
                    </a:solidFill>
                    <a:latin typeface="Arial" panose="020B0604020202020204" pitchFamily="34" charset="0"/>
                  </a:defRPr>
                </a:lvl6pPr>
                <a:lvl7pPr marL="2971800" indent="-228600" defTabSz="171450" eaLnBrk="0" fontAlgn="base" hangingPunct="0">
                  <a:spcBef>
                    <a:spcPct val="20000"/>
                  </a:spcBef>
                  <a:spcAft>
                    <a:spcPct val="0"/>
                  </a:spcAft>
                  <a:buChar char="»"/>
                  <a:tabLst>
                    <a:tab pos="854075" algn="l"/>
                  </a:tabLst>
                  <a:defRPr sz="2000">
                    <a:solidFill>
                      <a:schemeClr val="tx1"/>
                    </a:solidFill>
                    <a:latin typeface="Arial" panose="020B0604020202020204" pitchFamily="34" charset="0"/>
                  </a:defRPr>
                </a:lvl7pPr>
                <a:lvl8pPr marL="3429000" indent="-228600" defTabSz="171450" eaLnBrk="0" fontAlgn="base" hangingPunct="0">
                  <a:spcBef>
                    <a:spcPct val="20000"/>
                  </a:spcBef>
                  <a:spcAft>
                    <a:spcPct val="0"/>
                  </a:spcAft>
                  <a:buChar char="»"/>
                  <a:tabLst>
                    <a:tab pos="854075" algn="l"/>
                  </a:tabLst>
                  <a:defRPr sz="2000">
                    <a:solidFill>
                      <a:schemeClr val="tx1"/>
                    </a:solidFill>
                    <a:latin typeface="Arial" panose="020B0604020202020204" pitchFamily="34" charset="0"/>
                  </a:defRPr>
                </a:lvl8pPr>
                <a:lvl9pPr marL="3886200" indent="-228600" defTabSz="171450" eaLnBrk="0" fontAlgn="base" hangingPunct="0">
                  <a:spcBef>
                    <a:spcPct val="20000"/>
                  </a:spcBef>
                  <a:spcAft>
                    <a:spcPct val="0"/>
                  </a:spcAft>
                  <a:buChar char="»"/>
                  <a:tabLst>
                    <a:tab pos="854075" algn="l"/>
                  </a:tabLst>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3200" b="1">
                    <a:ea typeface="新細明體" panose="02020500000000000000" pitchFamily="18" charset="-120"/>
                  </a:rPr>
                  <a:t>X</a:t>
                </a:r>
              </a:p>
            </p:txBody>
          </p:sp>
          <p:sp>
            <p:nvSpPr>
              <p:cNvPr id="16" name="Text Box 16">
                <a:extLst>
                  <a:ext uri="{FF2B5EF4-FFF2-40B4-BE49-F238E27FC236}">
                    <a16:creationId xmlns:a16="http://schemas.microsoft.com/office/drawing/2014/main" id="{534AEC37-09E5-ED47-9337-466D7571B47F}"/>
                  </a:ext>
                </a:extLst>
              </p:cNvPr>
              <p:cNvSpPr txBox="1">
                <a:spLocks noChangeAspect="1" noChangeArrowheads="1"/>
              </p:cNvSpPr>
              <p:nvPr/>
            </p:nvSpPr>
            <p:spPr bwMode="auto">
              <a:xfrm>
                <a:off x="3552" y="2304"/>
                <a:ext cx="391" cy="306"/>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50000"/>
                  </a:spcBef>
                  <a:buFont typeface="Monotype Sorts" pitchFamily="2" charset="2"/>
                  <a:buNone/>
                </a:pPr>
                <a:r>
                  <a:rPr lang="en-US" altLang="zh-TW" sz="3200" b="1">
                    <a:ea typeface="新細明體" panose="02020500000000000000" pitchFamily="18" charset="-120"/>
                  </a:rPr>
                  <a:t>X’</a:t>
                </a:r>
              </a:p>
            </p:txBody>
          </p:sp>
          <p:sp>
            <p:nvSpPr>
              <p:cNvPr id="17" name="Text Box 17">
                <a:extLst>
                  <a:ext uri="{FF2B5EF4-FFF2-40B4-BE49-F238E27FC236}">
                    <a16:creationId xmlns:a16="http://schemas.microsoft.com/office/drawing/2014/main" id="{64323A93-F339-064E-8431-2C8F24FF726C}"/>
                  </a:ext>
                </a:extLst>
              </p:cNvPr>
              <p:cNvSpPr txBox="1">
                <a:spLocks noChangeAspect="1" noChangeArrowheads="1"/>
              </p:cNvSpPr>
              <p:nvPr/>
            </p:nvSpPr>
            <p:spPr bwMode="auto">
              <a:xfrm>
                <a:off x="2631" y="1816"/>
                <a:ext cx="633" cy="274"/>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50000"/>
                  </a:spcBef>
                  <a:buFont typeface="Monotype Sorts" pitchFamily="2" charset="2"/>
                  <a:buNone/>
                </a:pPr>
                <a:r>
                  <a:rPr lang="en-US" altLang="zh-TW" sz="2800" b="1" i="1">
                    <a:ea typeface="新細明體" panose="02020500000000000000" pitchFamily="18" charset="-120"/>
                  </a:rPr>
                  <a:t>c</a:t>
                </a:r>
                <a:r>
                  <a:rPr lang="en-US" altLang="zh-TW" sz="2800" b="1">
                    <a:ea typeface="新細明體" panose="02020500000000000000" pitchFamily="18" charset="-120"/>
                  </a:rPr>
                  <a:t>(X,X’)</a:t>
                </a:r>
              </a:p>
            </p:txBody>
          </p:sp>
        </p:grpSp>
      </p:grpSp>
    </p:spTree>
    <p:extLst>
      <p:ext uri="{BB962C8B-B14F-4D97-AF65-F5344CB8AC3E}">
        <p14:creationId xmlns:p14="http://schemas.microsoft.com/office/powerpoint/2010/main" val="19896922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12C69-978D-A441-880F-2D8EAF64111C}"/>
              </a:ext>
            </a:extLst>
          </p:cNvPr>
          <p:cNvSpPr>
            <a:spLocks noGrp="1"/>
          </p:cNvSpPr>
          <p:nvPr>
            <p:ph type="title"/>
          </p:nvPr>
        </p:nvSpPr>
        <p:spPr/>
        <p:txBody>
          <a:bodyPr/>
          <a:lstStyle/>
          <a:p>
            <a:r>
              <a:rPr lang="en-US" altLang="zh-TW" sz="4000" dirty="0">
                <a:ea typeface="新細明體" panose="02020500000000000000" pitchFamily="18" charset="-120"/>
              </a:rPr>
              <a:t>A Bi-partitioning Example</a:t>
            </a:r>
            <a:endParaRPr lang="en-US" dirty="0"/>
          </a:p>
        </p:txBody>
      </p:sp>
      <p:sp>
        <p:nvSpPr>
          <p:cNvPr id="4" name="Text Box 4">
            <a:extLst>
              <a:ext uri="{FF2B5EF4-FFF2-40B4-BE49-F238E27FC236}">
                <a16:creationId xmlns:a16="http://schemas.microsoft.com/office/drawing/2014/main" id="{51ACAB44-5D5D-164E-88FF-975789C8AE71}"/>
              </a:ext>
            </a:extLst>
          </p:cNvPr>
          <p:cNvSpPr txBox="1">
            <a:spLocks noChangeArrowheads="1"/>
          </p:cNvSpPr>
          <p:nvPr/>
        </p:nvSpPr>
        <p:spPr bwMode="auto">
          <a:xfrm>
            <a:off x="1376226" y="4910292"/>
            <a:ext cx="4137807" cy="1144049"/>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nSpc>
                <a:spcPct val="60000"/>
              </a:lnSpc>
              <a:spcBef>
                <a:spcPct val="50000"/>
              </a:spcBef>
              <a:buFontTx/>
              <a:buNone/>
            </a:pPr>
            <a:r>
              <a:rPr lang="en-US" altLang="zh-TW">
                <a:ea typeface="新細明體" panose="02020500000000000000" pitchFamily="18" charset="-120"/>
              </a:rPr>
              <a:t>Min-cut:</a:t>
            </a:r>
          </a:p>
          <a:p>
            <a:pPr>
              <a:lnSpc>
                <a:spcPct val="60000"/>
              </a:lnSpc>
              <a:spcBef>
                <a:spcPct val="50000"/>
              </a:spcBef>
              <a:buFontTx/>
              <a:buNone/>
            </a:pPr>
            <a:r>
              <a:rPr lang="en-US" altLang="zh-TW">
                <a:ea typeface="新細明體" panose="02020500000000000000" pitchFamily="18" charset="-120"/>
              </a:rPr>
              <a:t>Min-bisection cut:</a:t>
            </a:r>
          </a:p>
          <a:p>
            <a:pPr>
              <a:lnSpc>
                <a:spcPct val="60000"/>
              </a:lnSpc>
              <a:spcBef>
                <a:spcPct val="50000"/>
              </a:spcBef>
              <a:buFontTx/>
              <a:buNone/>
            </a:pPr>
            <a:r>
              <a:rPr lang="en-US" altLang="zh-TW">
                <a:ea typeface="新細明體" panose="02020500000000000000" pitchFamily="18" charset="-120"/>
              </a:rPr>
              <a:t>Min-ratio-cut:</a:t>
            </a:r>
            <a:endParaRPr lang="en-US" altLang="zh-TW" sz="2000">
              <a:latin typeface="Times New Roman" panose="02020603050405020304" pitchFamily="18" charset="0"/>
              <a:ea typeface="新細明體" panose="02020500000000000000" pitchFamily="18" charset="-120"/>
            </a:endParaRPr>
          </a:p>
        </p:txBody>
      </p:sp>
      <p:grpSp>
        <p:nvGrpSpPr>
          <p:cNvPr id="5" name="Group 5">
            <a:extLst>
              <a:ext uri="{FF2B5EF4-FFF2-40B4-BE49-F238E27FC236}">
                <a16:creationId xmlns:a16="http://schemas.microsoft.com/office/drawing/2014/main" id="{D7A31D9A-DD16-4D43-B16A-DEE168259224}"/>
              </a:ext>
            </a:extLst>
          </p:cNvPr>
          <p:cNvGrpSpPr>
            <a:grpSpLocks/>
          </p:cNvGrpSpPr>
          <p:nvPr/>
        </p:nvGrpSpPr>
        <p:grpSpPr bwMode="auto">
          <a:xfrm>
            <a:off x="1730016" y="1624273"/>
            <a:ext cx="4153189" cy="2215034"/>
            <a:chOff x="1872" y="1296"/>
            <a:chExt cx="2160" cy="1152"/>
          </a:xfrm>
        </p:grpSpPr>
        <p:sp>
          <p:nvSpPr>
            <p:cNvPr id="6" name="Oval 6">
              <a:extLst>
                <a:ext uri="{FF2B5EF4-FFF2-40B4-BE49-F238E27FC236}">
                  <a16:creationId xmlns:a16="http://schemas.microsoft.com/office/drawing/2014/main" id="{DD226BD5-639C-A849-B263-6B7CE8A84836}"/>
                </a:ext>
              </a:extLst>
            </p:cNvPr>
            <p:cNvSpPr>
              <a:spLocks noChangeArrowheads="1"/>
            </p:cNvSpPr>
            <p:nvPr/>
          </p:nvSpPr>
          <p:spPr bwMode="auto">
            <a:xfrm>
              <a:off x="1872" y="1296"/>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Oval 7">
              <a:extLst>
                <a:ext uri="{FF2B5EF4-FFF2-40B4-BE49-F238E27FC236}">
                  <a16:creationId xmlns:a16="http://schemas.microsoft.com/office/drawing/2014/main" id="{83D8C934-9AA4-3642-888B-948CFAA5C45B}"/>
                </a:ext>
              </a:extLst>
            </p:cNvPr>
            <p:cNvSpPr>
              <a:spLocks noChangeArrowheads="1"/>
            </p:cNvSpPr>
            <p:nvPr/>
          </p:nvSpPr>
          <p:spPr bwMode="auto">
            <a:xfrm>
              <a:off x="3792" y="2208"/>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Oval 8">
              <a:extLst>
                <a:ext uri="{FF2B5EF4-FFF2-40B4-BE49-F238E27FC236}">
                  <a16:creationId xmlns:a16="http://schemas.microsoft.com/office/drawing/2014/main" id="{06D8F5D1-971F-EB45-850B-5E365E6CBB0A}"/>
                </a:ext>
              </a:extLst>
            </p:cNvPr>
            <p:cNvSpPr>
              <a:spLocks noChangeArrowheads="1"/>
            </p:cNvSpPr>
            <p:nvPr/>
          </p:nvSpPr>
          <p:spPr bwMode="auto">
            <a:xfrm>
              <a:off x="2832" y="1296"/>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 name="Oval 9">
              <a:extLst>
                <a:ext uri="{FF2B5EF4-FFF2-40B4-BE49-F238E27FC236}">
                  <a16:creationId xmlns:a16="http://schemas.microsoft.com/office/drawing/2014/main" id="{D227E450-DBB8-E24D-8434-5AA1645C9A7A}"/>
                </a:ext>
              </a:extLst>
            </p:cNvPr>
            <p:cNvSpPr>
              <a:spLocks noChangeArrowheads="1"/>
            </p:cNvSpPr>
            <p:nvPr/>
          </p:nvSpPr>
          <p:spPr bwMode="auto">
            <a:xfrm>
              <a:off x="2832" y="2208"/>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0" name="Oval 10">
              <a:extLst>
                <a:ext uri="{FF2B5EF4-FFF2-40B4-BE49-F238E27FC236}">
                  <a16:creationId xmlns:a16="http://schemas.microsoft.com/office/drawing/2014/main" id="{44F4944A-57FB-8A46-BB67-E7396D960F4B}"/>
                </a:ext>
              </a:extLst>
            </p:cNvPr>
            <p:cNvSpPr>
              <a:spLocks noChangeArrowheads="1"/>
            </p:cNvSpPr>
            <p:nvPr/>
          </p:nvSpPr>
          <p:spPr bwMode="auto">
            <a:xfrm>
              <a:off x="1872" y="2208"/>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1" name="Oval 11">
              <a:extLst>
                <a:ext uri="{FF2B5EF4-FFF2-40B4-BE49-F238E27FC236}">
                  <a16:creationId xmlns:a16="http://schemas.microsoft.com/office/drawing/2014/main" id="{2EC0ECCB-F241-9541-B7AA-19999352EB78}"/>
                </a:ext>
              </a:extLst>
            </p:cNvPr>
            <p:cNvSpPr>
              <a:spLocks noChangeArrowheads="1"/>
            </p:cNvSpPr>
            <p:nvPr/>
          </p:nvSpPr>
          <p:spPr bwMode="auto">
            <a:xfrm>
              <a:off x="3792" y="1296"/>
              <a:ext cx="240" cy="240"/>
            </a:xfrm>
            <a:prstGeom prst="ellipse">
              <a:avLst/>
            </a:prstGeom>
            <a:noFill/>
            <a:ln w="28575">
              <a:solidFill>
                <a:schemeClr val="tx1"/>
              </a:solidFill>
              <a:round/>
              <a:headEnd/>
              <a:tailEnd/>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cxnSp>
          <p:nvCxnSpPr>
            <p:cNvPr id="12" name="AutoShape 12">
              <a:extLst>
                <a:ext uri="{FF2B5EF4-FFF2-40B4-BE49-F238E27FC236}">
                  <a16:creationId xmlns:a16="http://schemas.microsoft.com/office/drawing/2014/main" id="{6CE94024-FA13-FA41-9D1E-09AD6134DEEA}"/>
                </a:ext>
              </a:extLst>
            </p:cNvPr>
            <p:cNvCxnSpPr>
              <a:cxnSpLocks noChangeShapeType="1"/>
              <a:stCxn id="6" idx="4"/>
              <a:endCxn id="10" idx="0"/>
            </p:cNvCxnSpPr>
            <p:nvPr/>
          </p:nvCxnSpPr>
          <p:spPr bwMode="auto">
            <a:xfrm>
              <a:off x="1992" y="1545"/>
              <a:ext cx="0" cy="65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AutoShape 13">
              <a:extLst>
                <a:ext uri="{FF2B5EF4-FFF2-40B4-BE49-F238E27FC236}">
                  <a16:creationId xmlns:a16="http://schemas.microsoft.com/office/drawing/2014/main" id="{085B5A23-4CB0-0345-B234-37F92FA5AF0F}"/>
                </a:ext>
              </a:extLst>
            </p:cNvPr>
            <p:cNvCxnSpPr>
              <a:cxnSpLocks noChangeShapeType="1"/>
              <a:stCxn id="10" idx="6"/>
              <a:endCxn id="9" idx="2"/>
            </p:cNvCxnSpPr>
            <p:nvPr/>
          </p:nvCxnSpPr>
          <p:spPr bwMode="auto">
            <a:xfrm>
              <a:off x="2121" y="2328"/>
              <a:ext cx="702"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AutoShape 14">
              <a:extLst>
                <a:ext uri="{FF2B5EF4-FFF2-40B4-BE49-F238E27FC236}">
                  <a16:creationId xmlns:a16="http://schemas.microsoft.com/office/drawing/2014/main" id="{801581B7-4BAE-BF44-A31E-A6408D793E37}"/>
                </a:ext>
              </a:extLst>
            </p:cNvPr>
            <p:cNvCxnSpPr>
              <a:cxnSpLocks noChangeShapeType="1"/>
              <a:stCxn id="8" idx="4"/>
              <a:endCxn id="9" idx="0"/>
            </p:cNvCxnSpPr>
            <p:nvPr/>
          </p:nvCxnSpPr>
          <p:spPr bwMode="auto">
            <a:xfrm>
              <a:off x="2952" y="1545"/>
              <a:ext cx="0" cy="65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15">
              <a:extLst>
                <a:ext uri="{FF2B5EF4-FFF2-40B4-BE49-F238E27FC236}">
                  <a16:creationId xmlns:a16="http://schemas.microsoft.com/office/drawing/2014/main" id="{F391C761-AF1D-ED4D-8286-08B9903D0C60}"/>
                </a:ext>
              </a:extLst>
            </p:cNvPr>
            <p:cNvCxnSpPr>
              <a:cxnSpLocks noChangeShapeType="1"/>
              <a:stCxn id="8" idx="6"/>
              <a:endCxn id="11" idx="2"/>
            </p:cNvCxnSpPr>
            <p:nvPr/>
          </p:nvCxnSpPr>
          <p:spPr bwMode="auto">
            <a:xfrm>
              <a:off x="3081" y="1416"/>
              <a:ext cx="702"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AutoShape 16">
              <a:extLst>
                <a:ext uri="{FF2B5EF4-FFF2-40B4-BE49-F238E27FC236}">
                  <a16:creationId xmlns:a16="http://schemas.microsoft.com/office/drawing/2014/main" id="{CDA70DBA-6CB6-BD4F-90DF-A3613A96E84A}"/>
                </a:ext>
              </a:extLst>
            </p:cNvPr>
            <p:cNvCxnSpPr>
              <a:cxnSpLocks noChangeShapeType="1"/>
              <a:stCxn id="11" idx="4"/>
              <a:endCxn id="7" idx="0"/>
            </p:cNvCxnSpPr>
            <p:nvPr/>
          </p:nvCxnSpPr>
          <p:spPr bwMode="auto">
            <a:xfrm>
              <a:off x="3912" y="1545"/>
              <a:ext cx="0" cy="65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AutoShape 17">
              <a:extLst>
                <a:ext uri="{FF2B5EF4-FFF2-40B4-BE49-F238E27FC236}">
                  <a16:creationId xmlns:a16="http://schemas.microsoft.com/office/drawing/2014/main" id="{4009A1F3-4CC8-A24E-A7F7-DC42FC8CC2AB}"/>
                </a:ext>
              </a:extLst>
            </p:cNvPr>
            <p:cNvCxnSpPr>
              <a:cxnSpLocks noChangeShapeType="1"/>
              <a:stCxn id="9" idx="6"/>
              <a:endCxn id="7" idx="2"/>
            </p:cNvCxnSpPr>
            <p:nvPr/>
          </p:nvCxnSpPr>
          <p:spPr bwMode="auto">
            <a:xfrm>
              <a:off x="3081" y="2328"/>
              <a:ext cx="702" cy="0"/>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AutoShape 18">
              <a:extLst>
                <a:ext uri="{FF2B5EF4-FFF2-40B4-BE49-F238E27FC236}">
                  <a16:creationId xmlns:a16="http://schemas.microsoft.com/office/drawing/2014/main" id="{B51CDEBE-8C05-6749-A057-356C9F88251E}"/>
                </a:ext>
              </a:extLst>
            </p:cNvPr>
            <p:cNvCxnSpPr>
              <a:cxnSpLocks noChangeShapeType="1"/>
              <a:stCxn id="6" idx="5"/>
              <a:endCxn id="9" idx="1"/>
            </p:cNvCxnSpPr>
            <p:nvPr/>
          </p:nvCxnSpPr>
          <p:spPr bwMode="auto">
            <a:xfrm>
              <a:off x="2077" y="1510"/>
              <a:ext cx="790" cy="72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AutoShape 19">
              <a:extLst>
                <a:ext uri="{FF2B5EF4-FFF2-40B4-BE49-F238E27FC236}">
                  <a16:creationId xmlns:a16="http://schemas.microsoft.com/office/drawing/2014/main" id="{ED5351FA-B5C6-2641-A668-080CFC139157}"/>
                </a:ext>
              </a:extLst>
            </p:cNvPr>
            <p:cNvCxnSpPr>
              <a:cxnSpLocks noChangeShapeType="1"/>
              <a:stCxn id="9" idx="7"/>
              <a:endCxn id="11" idx="3"/>
            </p:cNvCxnSpPr>
            <p:nvPr/>
          </p:nvCxnSpPr>
          <p:spPr bwMode="auto">
            <a:xfrm flipV="1">
              <a:off x="3037" y="1510"/>
              <a:ext cx="790" cy="72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AutoShape 20">
              <a:extLst>
                <a:ext uri="{FF2B5EF4-FFF2-40B4-BE49-F238E27FC236}">
                  <a16:creationId xmlns:a16="http://schemas.microsoft.com/office/drawing/2014/main" id="{06416BD5-81F2-7943-B6AE-88BF02C22C19}"/>
                </a:ext>
              </a:extLst>
            </p:cNvPr>
            <p:cNvCxnSpPr>
              <a:cxnSpLocks noChangeShapeType="1"/>
              <a:stCxn id="8" idx="5"/>
              <a:endCxn id="7" idx="1"/>
            </p:cNvCxnSpPr>
            <p:nvPr/>
          </p:nvCxnSpPr>
          <p:spPr bwMode="auto">
            <a:xfrm>
              <a:off x="3037" y="1510"/>
              <a:ext cx="790" cy="724"/>
            </a:xfrm>
            <a:prstGeom prst="straightConnector1">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1" name="Text Box 21">
            <a:extLst>
              <a:ext uri="{FF2B5EF4-FFF2-40B4-BE49-F238E27FC236}">
                <a16:creationId xmlns:a16="http://schemas.microsoft.com/office/drawing/2014/main" id="{91076D30-4142-3547-AA4A-9B4AC4569B31}"/>
              </a:ext>
            </a:extLst>
          </p:cNvPr>
          <p:cNvSpPr txBox="1">
            <a:spLocks noChangeArrowheads="1"/>
          </p:cNvSpPr>
          <p:nvPr/>
        </p:nvSpPr>
        <p:spPr bwMode="auto">
          <a:xfrm>
            <a:off x="1730016" y="1624273"/>
            <a:ext cx="461465"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a</a:t>
            </a:r>
          </a:p>
        </p:txBody>
      </p:sp>
      <p:sp>
        <p:nvSpPr>
          <p:cNvPr id="22" name="Text Box 22">
            <a:extLst>
              <a:ext uri="{FF2B5EF4-FFF2-40B4-BE49-F238E27FC236}">
                <a16:creationId xmlns:a16="http://schemas.microsoft.com/office/drawing/2014/main" id="{6BC0A1F6-7B5B-E04C-9142-893D4B2830E0}"/>
              </a:ext>
            </a:extLst>
          </p:cNvPr>
          <p:cNvSpPr txBox="1">
            <a:spLocks noChangeArrowheads="1"/>
          </p:cNvSpPr>
          <p:nvPr/>
        </p:nvSpPr>
        <p:spPr bwMode="auto">
          <a:xfrm>
            <a:off x="1637723" y="3377842"/>
            <a:ext cx="646052"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b</a:t>
            </a:r>
          </a:p>
        </p:txBody>
      </p:sp>
      <p:sp>
        <p:nvSpPr>
          <p:cNvPr id="23" name="Text Box 23">
            <a:extLst>
              <a:ext uri="{FF2B5EF4-FFF2-40B4-BE49-F238E27FC236}">
                <a16:creationId xmlns:a16="http://schemas.microsoft.com/office/drawing/2014/main" id="{58E14EA5-2C79-0044-A5E9-9DECD02E296E}"/>
              </a:ext>
            </a:extLst>
          </p:cNvPr>
          <p:cNvSpPr txBox="1">
            <a:spLocks noChangeArrowheads="1"/>
          </p:cNvSpPr>
          <p:nvPr/>
        </p:nvSpPr>
        <p:spPr bwMode="auto">
          <a:xfrm>
            <a:off x="3575878" y="1624273"/>
            <a:ext cx="461465"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c</a:t>
            </a:r>
          </a:p>
        </p:txBody>
      </p:sp>
      <p:sp>
        <p:nvSpPr>
          <p:cNvPr id="24" name="Text Box 24">
            <a:extLst>
              <a:ext uri="{FF2B5EF4-FFF2-40B4-BE49-F238E27FC236}">
                <a16:creationId xmlns:a16="http://schemas.microsoft.com/office/drawing/2014/main" id="{D776EB72-475D-C64F-AA52-FBF96C23C536}"/>
              </a:ext>
            </a:extLst>
          </p:cNvPr>
          <p:cNvSpPr txBox="1">
            <a:spLocks noChangeArrowheads="1"/>
          </p:cNvSpPr>
          <p:nvPr/>
        </p:nvSpPr>
        <p:spPr bwMode="auto">
          <a:xfrm>
            <a:off x="5421740" y="1624273"/>
            <a:ext cx="461465"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e</a:t>
            </a:r>
          </a:p>
        </p:txBody>
      </p:sp>
      <p:sp>
        <p:nvSpPr>
          <p:cNvPr id="25" name="Text Box 25">
            <a:extLst>
              <a:ext uri="{FF2B5EF4-FFF2-40B4-BE49-F238E27FC236}">
                <a16:creationId xmlns:a16="http://schemas.microsoft.com/office/drawing/2014/main" id="{1A255C7E-2CFF-F140-9D86-49B6862C2F55}"/>
              </a:ext>
            </a:extLst>
          </p:cNvPr>
          <p:cNvSpPr txBox="1">
            <a:spLocks noChangeArrowheads="1"/>
          </p:cNvSpPr>
          <p:nvPr/>
        </p:nvSpPr>
        <p:spPr bwMode="auto">
          <a:xfrm>
            <a:off x="3575878" y="3377842"/>
            <a:ext cx="461465"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d</a:t>
            </a:r>
          </a:p>
        </p:txBody>
      </p:sp>
      <p:sp>
        <p:nvSpPr>
          <p:cNvPr id="26" name="Text Box 26">
            <a:extLst>
              <a:ext uri="{FF2B5EF4-FFF2-40B4-BE49-F238E27FC236}">
                <a16:creationId xmlns:a16="http://schemas.microsoft.com/office/drawing/2014/main" id="{AB859CAD-CD37-224D-8D2B-06582D0FC945}"/>
              </a:ext>
            </a:extLst>
          </p:cNvPr>
          <p:cNvSpPr txBox="1">
            <a:spLocks noChangeArrowheads="1"/>
          </p:cNvSpPr>
          <p:nvPr/>
        </p:nvSpPr>
        <p:spPr bwMode="auto">
          <a:xfrm>
            <a:off x="5421740" y="3377842"/>
            <a:ext cx="461465" cy="407628"/>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f</a:t>
            </a:r>
          </a:p>
        </p:txBody>
      </p:sp>
      <p:grpSp>
        <p:nvGrpSpPr>
          <p:cNvPr id="27" name="Group 27">
            <a:extLst>
              <a:ext uri="{FF2B5EF4-FFF2-40B4-BE49-F238E27FC236}">
                <a16:creationId xmlns:a16="http://schemas.microsoft.com/office/drawing/2014/main" id="{9B3DCC66-91E2-3749-97F6-DF78CA0E3887}"/>
              </a:ext>
            </a:extLst>
          </p:cNvPr>
          <p:cNvGrpSpPr>
            <a:grpSpLocks/>
          </p:cNvGrpSpPr>
          <p:nvPr/>
        </p:nvGrpSpPr>
        <p:grpSpPr bwMode="auto">
          <a:xfrm>
            <a:off x="2006895" y="2547204"/>
            <a:ext cx="1845862" cy="1792024"/>
            <a:chOff x="1920" y="1536"/>
            <a:chExt cx="960" cy="932"/>
          </a:xfrm>
        </p:grpSpPr>
        <p:sp>
          <p:nvSpPr>
            <p:cNvPr id="28" name="Line 28">
              <a:extLst>
                <a:ext uri="{FF2B5EF4-FFF2-40B4-BE49-F238E27FC236}">
                  <a16:creationId xmlns:a16="http://schemas.microsoft.com/office/drawing/2014/main" id="{51379CF7-399A-2A47-B20E-5DB81F02CE8A}"/>
                </a:ext>
              </a:extLst>
            </p:cNvPr>
            <p:cNvSpPr>
              <a:spLocks noChangeShapeType="1"/>
            </p:cNvSpPr>
            <p:nvPr/>
          </p:nvSpPr>
          <p:spPr bwMode="auto">
            <a:xfrm>
              <a:off x="2544" y="1536"/>
              <a:ext cx="0" cy="672"/>
            </a:xfrm>
            <a:prstGeom prst="line">
              <a:avLst/>
            </a:prstGeom>
            <a:noFill/>
            <a:ln w="38100">
              <a:solidFill>
                <a:srgbClr val="FF000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29" name="Text Box 29">
              <a:extLst>
                <a:ext uri="{FF2B5EF4-FFF2-40B4-BE49-F238E27FC236}">
                  <a16:creationId xmlns:a16="http://schemas.microsoft.com/office/drawing/2014/main" id="{691F602E-37AD-0542-89FC-7C0F2F20B9EC}"/>
                </a:ext>
              </a:extLst>
            </p:cNvPr>
            <p:cNvSpPr txBox="1">
              <a:spLocks noChangeArrowheads="1"/>
            </p:cNvSpPr>
            <p:nvPr/>
          </p:nvSpPr>
          <p:spPr bwMode="auto">
            <a:xfrm>
              <a:off x="1920" y="2256"/>
              <a:ext cx="960" cy="212"/>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mini-ratio-cut</a:t>
              </a:r>
            </a:p>
          </p:txBody>
        </p:sp>
      </p:grpSp>
      <p:grpSp>
        <p:nvGrpSpPr>
          <p:cNvPr id="30" name="Group 30">
            <a:extLst>
              <a:ext uri="{FF2B5EF4-FFF2-40B4-BE49-F238E27FC236}">
                <a16:creationId xmlns:a16="http://schemas.microsoft.com/office/drawing/2014/main" id="{A388B302-13ED-D942-9F51-1BF159F3509F}"/>
              </a:ext>
            </a:extLst>
          </p:cNvPr>
          <p:cNvGrpSpPr>
            <a:grpSpLocks/>
          </p:cNvGrpSpPr>
          <p:nvPr/>
        </p:nvGrpSpPr>
        <p:grpSpPr bwMode="auto">
          <a:xfrm>
            <a:off x="3575878" y="2824083"/>
            <a:ext cx="2676500" cy="1515145"/>
            <a:chOff x="2736" y="1680"/>
            <a:chExt cx="1392" cy="788"/>
          </a:xfrm>
        </p:grpSpPr>
        <p:sp>
          <p:nvSpPr>
            <p:cNvPr id="31" name="Line 31">
              <a:extLst>
                <a:ext uri="{FF2B5EF4-FFF2-40B4-BE49-F238E27FC236}">
                  <a16:creationId xmlns:a16="http://schemas.microsoft.com/office/drawing/2014/main" id="{73C6796A-D90F-EC4F-B4D8-41C009049FE6}"/>
                </a:ext>
              </a:extLst>
            </p:cNvPr>
            <p:cNvSpPr>
              <a:spLocks noChangeShapeType="1"/>
            </p:cNvSpPr>
            <p:nvPr/>
          </p:nvSpPr>
          <p:spPr bwMode="auto">
            <a:xfrm>
              <a:off x="2736" y="1680"/>
              <a:ext cx="480" cy="528"/>
            </a:xfrm>
            <a:prstGeom prst="line">
              <a:avLst/>
            </a:prstGeom>
            <a:noFill/>
            <a:ln w="38100">
              <a:solidFill>
                <a:srgbClr val="99330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32" name="Text Box 32">
              <a:extLst>
                <a:ext uri="{FF2B5EF4-FFF2-40B4-BE49-F238E27FC236}">
                  <a16:creationId xmlns:a16="http://schemas.microsoft.com/office/drawing/2014/main" id="{2F0B6FE0-D115-2749-AC36-C8B18C9B3FF1}"/>
                </a:ext>
              </a:extLst>
            </p:cNvPr>
            <p:cNvSpPr txBox="1">
              <a:spLocks noChangeArrowheads="1"/>
            </p:cNvSpPr>
            <p:nvPr/>
          </p:nvSpPr>
          <p:spPr bwMode="auto">
            <a:xfrm>
              <a:off x="3072" y="2256"/>
              <a:ext cx="1056" cy="212"/>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50000"/>
                </a:spcBef>
                <a:buFont typeface="Monotype Sorts" pitchFamily="2" charset="2"/>
                <a:buNone/>
              </a:pPr>
              <a:r>
                <a:rPr lang="en-US" altLang="zh-TW" sz="1600" b="1">
                  <a:ea typeface="新細明體" panose="02020500000000000000" pitchFamily="18" charset="-120"/>
                </a:rPr>
                <a:t>min-bisection</a:t>
              </a:r>
            </a:p>
          </p:txBody>
        </p:sp>
      </p:grpSp>
      <p:grpSp>
        <p:nvGrpSpPr>
          <p:cNvPr id="33" name="Group 33">
            <a:extLst>
              <a:ext uri="{FF2B5EF4-FFF2-40B4-BE49-F238E27FC236}">
                <a16:creationId xmlns:a16="http://schemas.microsoft.com/office/drawing/2014/main" id="{02842A82-A48E-FC4D-8F21-117251037E69}"/>
              </a:ext>
            </a:extLst>
          </p:cNvPr>
          <p:cNvGrpSpPr>
            <a:grpSpLocks/>
          </p:cNvGrpSpPr>
          <p:nvPr/>
        </p:nvGrpSpPr>
        <p:grpSpPr bwMode="auto">
          <a:xfrm>
            <a:off x="714792" y="1993445"/>
            <a:ext cx="1845862" cy="961386"/>
            <a:chOff x="1248" y="1248"/>
            <a:chExt cx="960" cy="500"/>
          </a:xfrm>
        </p:grpSpPr>
        <p:sp>
          <p:nvSpPr>
            <p:cNvPr id="34" name="Line 34">
              <a:extLst>
                <a:ext uri="{FF2B5EF4-FFF2-40B4-BE49-F238E27FC236}">
                  <a16:creationId xmlns:a16="http://schemas.microsoft.com/office/drawing/2014/main" id="{7243F267-3CB2-0E41-82CE-39CFC8791DDA}"/>
                </a:ext>
              </a:extLst>
            </p:cNvPr>
            <p:cNvSpPr>
              <a:spLocks noChangeShapeType="1"/>
            </p:cNvSpPr>
            <p:nvPr/>
          </p:nvSpPr>
          <p:spPr bwMode="auto">
            <a:xfrm flipV="1">
              <a:off x="1680" y="1248"/>
              <a:ext cx="528" cy="288"/>
            </a:xfrm>
            <a:prstGeom prst="line">
              <a:avLst/>
            </a:prstGeom>
            <a:noFill/>
            <a:ln w="38100">
              <a:solidFill>
                <a:srgbClr val="80008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35" name="Text Box 35">
              <a:extLst>
                <a:ext uri="{FF2B5EF4-FFF2-40B4-BE49-F238E27FC236}">
                  <a16:creationId xmlns:a16="http://schemas.microsoft.com/office/drawing/2014/main" id="{ED2E4165-6F28-EB4E-878E-E917AE426423}"/>
                </a:ext>
              </a:extLst>
            </p:cNvPr>
            <p:cNvSpPr txBox="1">
              <a:spLocks noChangeArrowheads="1"/>
            </p:cNvSpPr>
            <p:nvPr/>
          </p:nvSpPr>
          <p:spPr bwMode="auto">
            <a:xfrm>
              <a:off x="1248" y="1536"/>
              <a:ext cx="624" cy="212"/>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min-cut</a:t>
              </a:r>
            </a:p>
          </p:txBody>
        </p:sp>
      </p:grpSp>
      <p:sp>
        <p:nvSpPr>
          <p:cNvPr id="36" name="Text Box 36">
            <a:extLst>
              <a:ext uri="{FF2B5EF4-FFF2-40B4-BE49-F238E27FC236}">
                <a16:creationId xmlns:a16="http://schemas.microsoft.com/office/drawing/2014/main" id="{0ADFA527-8804-E245-B940-B26C07B059A2}"/>
              </a:ext>
            </a:extLst>
          </p:cNvPr>
          <p:cNvSpPr txBox="1">
            <a:spLocks noChangeArrowheads="1"/>
          </p:cNvSpPr>
          <p:nvPr/>
        </p:nvSpPr>
        <p:spPr bwMode="auto">
          <a:xfrm>
            <a:off x="1822309" y="2639497"/>
            <a:ext cx="276879"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endParaRPr lang="zh-TW" altLang="en-US" sz="1600" b="1">
              <a:ea typeface="新細明體" panose="02020500000000000000" pitchFamily="18" charset="-120"/>
            </a:endParaRPr>
          </a:p>
        </p:txBody>
      </p:sp>
      <p:sp>
        <p:nvSpPr>
          <p:cNvPr id="37" name="Text Box 37">
            <a:extLst>
              <a:ext uri="{FF2B5EF4-FFF2-40B4-BE49-F238E27FC236}">
                <a16:creationId xmlns:a16="http://schemas.microsoft.com/office/drawing/2014/main" id="{1965E56B-46D6-C744-9CC6-AF6FF9F93316}"/>
              </a:ext>
            </a:extLst>
          </p:cNvPr>
          <p:cNvSpPr txBox="1">
            <a:spLocks noChangeArrowheads="1"/>
          </p:cNvSpPr>
          <p:nvPr/>
        </p:nvSpPr>
        <p:spPr bwMode="auto">
          <a:xfrm>
            <a:off x="2652947" y="2416455"/>
            <a:ext cx="369172"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9</a:t>
            </a:r>
          </a:p>
        </p:txBody>
      </p:sp>
      <p:sp>
        <p:nvSpPr>
          <p:cNvPr id="38" name="Text Box 38">
            <a:extLst>
              <a:ext uri="{FF2B5EF4-FFF2-40B4-BE49-F238E27FC236}">
                <a16:creationId xmlns:a16="http://schemas.microsoft.com/office/drawing/2014/main" id="{7E57F5CA-514F-C044-9960-25B590E79C1E}"/>
              </a:ext>
            </a:extLst>
          </p:cNvPr>
          <p:cNvSpPr txBox="1">
            <a:spLocks noChangeArrowheads="1"/>
          </p:cNvSpPr>
          <p:nvPr/>
        </p:nvSpPr>
        <p:spPr bwMode="auto">
          <a:xfrm>
            <a:off x="2468361" y="3470135"/>
            <a:ext cx="553759"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10</a:t>
            </a:r>
          </a:p>
        </p:txBody>
      </p:sp>
      <p:sp>
        <p:nvSpPr>
          <p:cNvPr id="39" name="Text Box 39">
            <a:extLst>
              <a:ext uri="{FF2B5EF4-FFF2-40B4-BE49-F238E27FC236}">
                <a16:creationId xmlns:a16="http://schemas.microsoft.com/office/drawing/2014/main" id="{5DC69C7B-2EF3-E247-9C22-A08AFF07779E}"/>
              </a:ext>
            </a:extLst>
          </p:cNvPr>
          <p:cNvSpPr txBox="1">
            <a:spLocks noChangeArrowheads="1"/>
          </p:cNvSpPr>
          <p:nvPr/>
        </p:nvSpPr>
        <p:spPr bwMode="auto">
          <a:xfrm>
            <a:off x="4314223" y="1716566"/>
            <a:ext cx="1015224"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100</a:t>
            </a:r>
          </a:p>
        </p:txBody>
      </p:sp>
      <p:sp>
        <p:nvSpPr>
          <p:cNvPr id="40" name="Text Box 40">
            <a:extLst>
              <a:ext uri="{FF2B5EF4-FFF2-40B4-BE49-F238E27FC236}">
                <a16:creationId xmlns:a16="http://schemas.microsoft.com/office/drawing/2014/main" id="{9D4D1994-B2D9-1846-AE6B-DB9AFB6D6EA4}"/>
              </a:ext>
            </a:extLst>
          </p:cNvPr>
          <p:cNvSpPr txBox="1">
            <a:spLocks noChangeArrowheads="1"/>
          </p:cNvSpPr>
          <p:nvPr/>
        </p:nvSpPr>
        <p:spPr bwMode="auto">
          <a:xfrm>
            <a:off x="3852757" y="2085738"/>
            <a:ext cx="1015224"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100</a:t>
            </a:r>
          </a:p>
        </p:txBody>
      </p:sp>
      <p:sp>
        <p:nvSpPr>
          <p:cNvPr id="41" name="Text Box 41">
            <a:extLst>
              <a:ext uri="{FF2B5EF4-FFF2-40B4-BE49-F238E27FC236}">
                <a16:creationId xmlns:a16="http://schemas.microsoft.com/office/drawing/2014/main" id="{8F7E655A-10FC-274D-9B43-CA1FC26BB80A}"/>
              </a:ext>
            </a:extLst>
          </p:cNvPr>
          <p:cNvSpPr txBox="1">
            <a:spLocks noChangeArrowheads="1"/>
          </p:cNvSpPr>
          <p:nvPr/>
        </p:nvSpPr>
        <p:spPr bwMode="auto">
          <a:xfrm>
            <a:off x="4683395" y="2085738"/>
            <a:ext cx="738345"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100</a:t>
            </a:r>
          </a:p>
        </p:txBody>
      </p:sp>
      <p:sp>
        <p:nvSpPr>
          <p:cNvPr id="42" name="Text Box 42">
            <a:extLst>
              <a:ext uri="{FF2B5EF4-FFF2-40B4-BE49-F238E27FC236}">
                <a16:creationId xmlns:a16="http://schemas.microsoft.com/office/drawing/2014/main" id="{B72EF297-C636-C54C-BFEA-8CD8C1112E2D}"/>
              </a:ext>
            </a:extLst>
          </p:cNvPr>
          <p:cNvSpPr txBox="1">
            <a:spLocks noChangeArrowheads="1"/>
          </p:cNvSpPr>
          <p:nvPr/>
        </p:nvSpPr>
        <p:spPr bwMode="auto">
          <a:xfrm>
            <a:off x="5421740" y="2270325"/>
            <a:ext cx="830638"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50000"/>
              </a:spcBef>
              <a:buFont typeface="Monotype Sorts" pitchFamily="2" charset="2"/>
              <a:buNone/>
            </a:pPr>
            <a:r>
              <a:rPr lang="en-US" altLang="zh-TW" sz="1600" b="1">
                <a:ea typeface="新細明體" panose="02020500000000000000" pitchFamily="18" charset="-120"/>
              </a:rPr>
              <a:t>100</a:t>
            </a:r>
          </a:p>
        </p:txBody>
      </p:sp>
      <p:sp>
        <p:nvSpPr>
          <p:cNvPr id="43" name="Text Box 43">
            <a:extLst>
              <a:ext uri="{FF2B5EF4-FFF2-40B4-BE49-F238E27FC236}">
                <a16:creationId xmlns:a16="http://schemas.microsoft.com/office/drawing/2014/main" id="{CE56886D-7365-0E44-8D0F-3F23F9C8F661}"/>
              </a:ext>
            </a:extLst>
          </p:cNvPr>
          <p:cNvSpPr txBox="1">
            <a:spLocks noChangeArrowheads="1"/>
          </p:cNvSpPr>
          <p:nvPr/>
        </p:nvSpPr>
        <p:spPr bwMode="auto">
          <a:xfrm>
            <a:off x="3298999" y="2362618"/>
            <a:ext cx="1015224"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100</a:t>
            </a:r>
          </a:p>
        </p:txBody>
      </p:sp>
      <p:sp>
        <p:nvSpPr>
          <p:cNvPr id="44" name="Text Box 44">
            <a:extLst>
              <a:ext uri="{FF2B5EF4-FFF2-40B4-BE49-F238E27FC236}">
                <a16:creationId xmlns:a16="http://schemas.microsoft.com/office/drawing/2014/main" id="{4582A37F-873A-2B48-B2E2-B1B7B98DFAF2}"/>
              </a:ext>
            </a:extLst>
          </p:cNvPr>
          <p:cNvSpPr txBox="1">
            <a:spLocks noChangeArrowheads="1"/>
          </p:cNvSpPr>
          <p:nvPr/>
        </p:nvSpPr>
        <p:spPr bwMode="auto">
          <a:xfrm>
            <a:off x="4498809" y="3377842"/>
            <a:ext cx="646052" cy="407628"/>
          </a:xfrm>
          <a:prstGeom prst="rect">
            <a:avLst/>
          </a:prstGeom>
          <a:solidFill>
            <a:srgbClr val="FBFAE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50000"/>
              </a:spcBef>
              <a:buFont typeface="Monotype Sorts" pitchFamily="2" charset="2"/>
              <a:buNone/>
            </a:pPr>
            <a:r>
              <a:rPr lang="en-US" altLang="zh-TW" sz="1600" b="1">
                <a:ea typeface="新細明體" panose="02020500000000000000" pitchFamily="18" charset="-120"/>
              </a:rPr>
              <a:t>100</a:t>
            </a:r>
          </a:p>
        </p:txBody>
      </p:sp>
      <p:sp>
        <p:nvSpPr>
          <p:cNvPr id="45" name="Text Box 45">
            <a:extLst>
              <a:ext uri="{FF2B5EF4-FFF2-40B4-BE49-F238E27FC236}">
                <a16:creationId xmlns:a16="http://schemas.microsoft.com/office/drawing/2014/main" id="{107028DE-6774-AA4D-A7DA-811AC5F9087B}"/>
              </a:ext>
            </a:extLst>
          </p:cNvPr>
          <p:cNvSpPr txBox="1">
            <a:spLocks noChangeArrowheads="1"/>
          </p:cNvSpPr>
          <p:nvPr/>
        </p:nvSpPr>
        <p:spPr bwMode="auto">
          <a:xfrm>
            <a:off x="1726171" y="2683721"/>
            <a:ext cx="376863" cy="444160"/>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800" b="1">
                <a:latin typeface="Futura Lt BT" panose="020B0602020204020303" pitchFamily="34" charset="-79"/>
                <a:ea typeface="新細明體" panose="02020500000000000000" pitchFamily="18" charset="-120"/>
              </a:rPr>
              <a:t>4</a:t>
            </a:r>
            <a:endParaRPr lang="en-US" altLang="zh-TW" sz="3600" b="1">
              <a:latin typeface="Futura Lt BT" panose="020B0602020204020303" pitchFamily="34" charset="-79"/>
              <a:ea typeface="新細明體" panose="02020500000000000000" pitchFamily="18" charset="-120"/>
            </a:endParaRPr>
          </a:p>
        </p:txBody>
      </p:sp>
      <p:sp>
        <p:nvSpPr>
          <p:cNvPr id="46" name="Text Box 46">
            <a:extLst>
              <a:ext uri="{FF2B5EF4-FFF2-40B4-BE49-F238E27FC236}">
                <a16:creationId xmlns:a16="http://schemas.microsoft.com/office/drawing/2014/main" id="{EAAF018F-5ED1-734E-ADB3-85026848250F}"/>
              </a:ext>
            </a:extLst>
          </p:cNvPr>
          <p:cNvSpPr txBox="1">
            <a:spLocks noChangeArrowheads="1"/>
          </p:cNvSpPr>
          <p:nvPr/>
        </p:nvSpPr>
        <p:spPr bwMode="auto">
          <a:xfrm rot="20073529">
            <a:off x="6683525" y="3390838"/>
            <a:ext cx="4306581"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zh-TW" dirty="0">
                <a:solidFill>
                  <a:srgbClr val="FF0000"/>
                </a:solidFill>
                <a:latin typeface="SwissCheese" charset="-120"/>
                <a:ea typeface="新細明體" panose="02020500000000000000" pitchFamily="18" charset="-120"/>
              </a:rPr>
              <a:t>Ratio-cut helps to identify natural clusters!</a:t>
            </a:r>
          </a:p>
        </p:txBody>
      </p:sp>
      <p:sp>
        <p:nvSpPr>
          <p:cNvPr id="47" name="Text Box 47">
            <a:extLst>
              <a:ext uri="{FF2B5EF4-FFF2-40B4-BE49-F238E27FC236}">
                <a16:creationId xmlns:a16="http://schemas.microsoft.com/office/drawing/2014/main" id="{484A631E-FD07-D24C-9DD2-B003FCB5C2E4}"/>
              </a:ext>
            </a:extLst>
          </p:cNvPr>
          <p:cNvSpPr txBox="1">
            <a:spLocks noChangeArrowheads="1"/>
          </p:cNvSpPr>
          <p:nvPr/>
        </p:nvSpPr>
        <p:spPr bwMode="auto">
          <a:xfrm>
            <a:off x="2645256" y="4910292"/>
            <a:ext cx="4137807" cy="1142813"/>
          </a:xfrm>
          <a:prstGeom prst="rect">
            <a:avLst/>
          </a:prstGeom>
          <a:noFill/>
          <a:ln>
            <a:noFill/>
          </a:ln>
          <a:effectLst/>
          <a:extLst>
            <a:ext uri="{909E8E84-426E-40DD-AFC4-6F175D3DCCD1}">
              <a14:hiddenFill xmlns:a14="http://schemas.microsoft.com/office/drawing/2010/main">
                <a:gradFill rotWithShape="0">
                  <a:gsLst>
                    <a:gs pos="0">
                      <a:schemeClr val="bg1"/>
                    </a:gs>
                    <a:gs pos="100000">
                      <a:schemeClr val="accent1"/>
                    </a:gs>
                  </a:gsLst>
                  <a:lin ang="189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nSpc>
                <a:spcPct val="60000"/>
              </a:lnSpc>
              <a:spcBef>
                <a:spcPct val="50000"/>
              </a:spcBef>
              <a:buFontTx/>
              <a:buNone/>
            </a:pPr>
            <a:r>
              <a:rPr lang="en-US" altLang="zh-TW" dirty="0">
                <a:solidFill>
                  <a:schemeClr val="accent2"/>
                </a:solidFill>
                <a:ea typeface="新細明體" panose="02020500000000000000" pitchFamily="18" charset="-120"/>
              </a:rPr>
              <a:t>                cut size = 13</a:t>
            </a:r>
          </a:p>
          <a:p>
            <a:pPr>
              <a:lnSpc>
                <a:spcPct val="60000"/>
              </a:lnSpc>
              <a:spcBef>
                <a:spcPct val="50000"/>
              </a:spcBef>
              <a:buFontTx/>
              <a:buNone/>
            </a:pPr>
            <a:r>
              <a:rPr lang="en-US" altLang="zh-TW" dirty="0">
                <a:solidFill>
                  <a:schemeClr val="accent2"/>
                </a:solidFill>
                <a:ea typeface="新細明體" panose="02020500000000000000" pitchFamily="18" charset="-120"/>
              </a:rPr>
              <a:t>                cut size = 300</a:t>
            </a:r>
          </a:p>
          <a:p>
            <a:pPr>
              <a:lnSpc>
                <a:spcPct val="60000"/>
              </a:lnSpc>
              <a:spcBef>
                <a:spcPct val="50000"/>
              </a:spcBef>
              <a:buFontTx/>
              <a:buNone/>
            </a:pPr>
            <a:r>
              <a:rPr lang="en-US" altLang="zh-TW" dirty="0">
                <a:solidFill>
                  <a:schemeClr val="accent2"/>
                </a:solidFill>
                <a:ea typeface="新細明體" panose="02020500000000000000" pitchFamily="18" charset="-120"/>
              </a:rPr>
              <a:t>                cut size = 19</a:t>
            </a:r>
            <a:endParaRPr lang="en-US" altLang="zh-TW" sz="2000" dirty="0">
              <a:solidFill>
                <a:schemeClr val="accent2"/>
              </a:solidFill>
              <a:latin typeface="Times New Roman" panose="02020603050405020304" pitchFamily="18" charset="0"/>
              <a:ea typeface="新細明體" panose="02020500000000000000" pitchFamily="18" charset="-120"/>
            </a:endParaRPr>
          </a:p>
        </p:txBody>
      </p:sp>
    </p:spTree>
    <p:extLst>
      <p:ext uri="{BB962C8B-B14F-4D97-AF65-F5344CB8AC3E}">
        <p14:creationId xmlns:p14="http://schemas.microsoft.com/office/powerpoint/2010/main" val="13374088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65E56-DC8C-CF4F-B5DA-7ACABE27E88F}"/>
              </a:ext>
            </a:extLst>
          </p:cNvPr>
          <p:cNvSpPr>
            <a:spLocks noGrp="1"/>
          </p:cNvSpPr>
          <p:nvPr>
            <p:ph type="title"/>
          </p:nvPr>
        </p:nvSpPr>
        <p:spPr/>
        <p:txBody>
          <a:bodyPr/>
          <a:lstStyle/>
          <a:p>
            <a:r>
              <a:rPr lang="en-US" dirty="0"/>
              <a:t>Circuit Partition Formulation</a:t>
            </a:r>
          </a:p>
        </p:txBody>
      </p:sp>
      <p:sp>
        <p:nvSpPr>
          <p:cNvPr id="3" name="Content Placeholder 2">
            <a:extLst>
              <a:ext uri="{FF2B5EF4-FFF2-40B4-BE49-F238E27FC236}">
                <a16:creationId xmlns:a16="http://schemas.microsoft.com/office/drawing/2014/main" id="{AECE0247-3DAF-924A-AFFF-392C43B53465}"/>
              </a:ext>
            </a:extLst>
          </p:cNvPr>
          <p:cNvSpPr>
            <a:spLocks noGrp="1"/>
          </p:cNvSpPr>
          <p:nvPr>
            <p:ph idx="1"/>
          </p:nvPr>
        </p:nvSpPr>
        <p:spPr/>
        <p:txBody>
          <a:bodyPr/>
          <a:lstStyle/>
          <a:p>
            <a:pPr eaLnBrk="1" hangingPunct="1"/>
            <a:r>
              <a:rPr lang="en-US" altLang="zh-TW" dirty="0">
                <a:ea typeface="新細明體" panose="02020500000000000000" pitchFamily="18" charset="-120"/>
              </a:rPr>
              <a:t>General multi-way partitioning formulation</a:t>
            </a:r>
          </a:p>
          <a:p>
            <a:pPr lvl="1" eaLnBrk="1" hangingPunct="1"/>
            <a:r>
              <a:rPr lang="en-US" altLang="zh-TW" dirty="0">
                <a:ea typeface="新細明體" panose="02020500000000000000" pitchFamily="18" charset="-120"/>
              </a:rPr>
              <a:t>Partition a network </a:t>
            </a:r>
            <a:r>
              <a:rPr lang="en-US" altLang="zh-TW" i="1" dirty="0">
                <a:ea typeface="新細明體" panose="02020500000000000000" pitchFamily="18" charset="-120"/>
              </a:rPr>
              <a:t>N</a:t>
            </a:r>
            <a:r>
              <a:rPr lang="en-US" altLang="zh-TW" dirty="0">
                <a:ea typeface="新細明體" panose="02020500000000000000" pitchFamily="18" charset="-120"/>
              </a:rPr>
              <a:t> into </a:t>
            </a:r>
            <a:r>
              <a:rPr lang="en-US" altLang="zh-TW" i="1" dirty="0">
                <a:ea typeface="新細明體" panose="02020500000000000000" pitchFamily="18" charset="-120"/>
              </a:rPr>
              <a:t>N</a:t>
            </a:r>
            <a:r>
              <a:rPr lang="en-US" altLang="zh-TW" i="1" baseline="-25000" dirty="0">
                <a:ea typeface="新細明體" panose="02020500000000000000" pitchFamily="18" charset="-120"/>
              </a:rPr>
              <a:t>1</a:t>
            </a:r>
            <a:r>
              <a:rPr lang="en-US" altLang="zh-TW" dirty="0">
                <a:ea typeface="新細明體" panose="02020500000000000000" pitchFamily="18" charset="-120"/>
              </a:rPr>
              <a:t>, </a:t>
            </a:r>
            <a:r>
              <a:rPr lang="en-US" altLang="zh-TW" i="1" dirty="0">
                <a:ea typeface="新細明體" panose="02020500000000000000" pitchFamily="18" charset="-120"/>
              </a:rPr>
              <a:t>N</a:t>
            </a:r>
            <a:r>
              <a:rPr lang="en-US" altLang="zh-TW" i="1" baseline="-25000" dirty="0">
                <a:ea typeface="新細明體" panose="02020500000000000000" pitchFamily="18" charset="-120"/>
              </a:rPr>
              <a:t>2</a:t>
            </a:r>
            <a:r>
              <a:rPr lang="en-US" altLang="zh-TW" dirty="0">
                <a:ea typeface="新細明體" panose="02020500000000000000" pitchFamily="18" charset="-120"/>
              </a:rPr>
              <a:t>, …, </a:t>
            </a:r>
            <a:r>
              <a:rPr lang="en-US" altLang="zh-TW" i="1" dirty="0" err="1">
                <a:ea typeface="新細明體" panose="02020500000000000000" pitchFamily="18" charset="-120"/>
              </a:rPr>
              <a:t>N</a:t>
            </a:r>
            <a:r>
              <a:rPr lang="en-US" altLang="zh-TW" i="1" baseline="-25000" dirty="0" err="1">
                <a:ea typeface="新細明體" panose="02020500000000000000" pitchFamily="18" charset="-120"/>
              </a:rPr>
              <a:t>k</a:t>
            </a:r>
            <a:r>
              <a:rPr lang="en-US" altLang="zh-TW" dirty="0">
                <a:ea typeface="新細明體" panose="02020500000000000000" pitchFamily="18" charset="-120"/>
              </a:rPr>
              <a:t> such that</a:t>
            </a:r>
          </a:p>
          <a:p>
            <a:pPr lvl="2" eaLnBrk="1" hangingPunct="1"/>
            <a:r>
              <a:rPr lang="en-US" altLang="zh-TW" dirty="0">
                <a:ea typeface="新細明體" panose="02020500000000000000" pitchFamily="18" charset="-120"/>
              </a:rPr>
              <a:t>Each partition has an area constraint</a:t>
            </a:r>
          </a:p>
          <a:p>
            <a:pPr eaLnBrk="1" hangingPunct="1"/>
            <a:endParaRPr lang="en-US" altLang="zh-TW" dirty="0">
              <a:ea typeface="新細明體" panose="02020500000000000000" pitchFamily="18" charset="-120"/>
            </a:endParaRPr>
          </a:p>
          <a:p>
            <a:pPr eaLnBrk="1" hangingPunct="1"/>
            <a:endParaRPr lang="en-US" altLang="zh-TW" dirty="0">
              <a:ea typeface="新細明體" panose="02020500000000000000" pitchFamily="18" charset="-120"/>
            </a:endParaRPr>
          </a:p>
          <a:p>
            <a:pPr lvl="2" eaLnBrk="1" hangingPunct="1"/>
            <a:r>
              <a:rPr lang="en-US" altLang="zh-TW" dirty="0">
                <a:ea typeface="新細明體" panose="02020500000000000000" pitchFamily="18" charset="-120"/>
              </a:rPr>
              <a:t>Each partition has an I/O constraint</a:t>
            </a:r>
          </a:p>
          <a:p>
            <a:pPr eaLnBrk="1" hangingPunct="1"/>
            <a:endParaRPr lang="en-US" altLang="zh-TW" dirty="0">
              <a:ea typeface="新細明體" panose="02020500000000000000" pitchFamily="18" charset="-120"/>
            </a:endParaRPr>
          </a:p>
          <a:p>
            <a:pPr eaLnBrk="1" hangingPunct="1"/>
            <a:endParaRPr lang="en-US" altLang="zh-TW" dirty="0">
              <a:ea typeface="新細明體" panose="02020500000000000000" pitchFamily="18" charset="-120"/>
            </a:endParaRPr>
          </a:p>
          <a:p>
            <a:pPr lvl="1" eaLnBrk="1" hangingPunct="1"/>
            <a:r>
              <a:rPr lang="en-US" altLang="zh-TW" dirty="0">
                <a:ea typeface="新細明體" panose="02020500000000000000" pitchFamily="18" charset="-120"/>
              </a:rPr>
              <a:t>Minimize the total interconnection:</a:t>
            </a:r>
            <a:endParaRPr lang="zh-TW" altLang="en-US" dirty="0">
              <a:ea typeface="新細明體" panose="02020500000000000000" pitchFamily="18" charset="-120"/>
            </a:endParaRPr>
          </a:p>
          <a:p>
            <a:endParaRPr lang="en-US" dirty="0"/>
          </a:p>
        </p:txBody>
      </p:sp>
      <p:grpSp>
        <p:nvGrpSpPr>
          <p:cNvPr id="4" name="Group 4">
            <a:extLst>
              <a:ext uri="{FF2B5EF4-FFF2-40B4-BE49-F238E27FC236}">
                <a16:creationId xmlns:a16="http://schemas.microsoft.com/office/drawing/2014/main" id="{4DF8C258-76D0-3246-8E86-D95EE599747C}"/>
              </a:ext>
            </a:extLst>
          </p:cNvPr>
          <p:cNvGrpSpPr>
            <a:grpSpLocks/>
          </p:cNvGrpSpPr>
          <p:nvPr/>
        </p:nvGrpSpPr>
        <p:grpSpPr bwMode="auto">
          <a:xfrm>
            <a:off x="3930650" y="2834594"/>
            <a:ext cx="1417638" cy="703262"/>
            <a:chOff x="1488" y="1872"/>
            <a:chExt cx="893" cy="443"/>
          </a:xfrm>
        </p:grpSpPr>
        <p:sp>
          <p:nvSpPr>
            <p:cNvPr id="5" name="Rectangle 5">
              <a:extLst>
                <a:ext uri="{FF2B5EF4-FFF2-40B4-BE49-F238E27FC236}">
                  <a16:creationId xmlns:a16="http://schemas.microsoft.com/office/drawing/2014/main" id="{5F807097-6E43-5A44-9A31-2BD989595D33}"/>
                </a:ext>
              </a:extLst>
            </p:cNvPr>
            <p:cNvSpPr>
              <a:spLocks noChangeArrowheads="1"/>
            </p:cNvSpPr>
            <p:nvPr/>
          </p:nvSpPr>
          <p:spPr bwMode="auto">
            <a:xfrm>
              <a:off x="1568" y="1872"/>
              <a:ext cx="188" cy="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3300">
                  <a:latin typeface="Symbol" pitchFamily="2" charset="2"/>
                  <a:ea typeface="新細明體" panose="02020500000000000000" pitchFamily="18" charset="-120"/>
                </a:rPr>
                <a:t>å</a:t>
              </a:r>
              <a:endParaRPr lang="en-US" altLang="zh-TW" sz="1600" b="1">
                <a:ea typeface="新細明體" panose="02020500000000000000" pitchFamily="18" charset="-120"/>
              </a:endParaRPr>
            </a:p>
          </p:txBody>
        </p:sp>
        <p:sp>
          <p:nvSpPr>
            <p:cNvPr id="6" name="Rectangle 6">
              <a:extLst>
                <a:ext uri="{FF2B5EF4-FFF2-40B4-BE49-F238E27FC236}">
                  <a16:creationId xmlns:a16="http://schemas.microsoft.com/office/drawing/2014/main" id="{6C677593-F60C-8442-A67A-9671438E68D6}"/>
                </a:ext>
              </a:extLst>
            </p:cNvPr>
            <p:cNvSpPr>
              <a:spLocks noChangeArrowheads="1"/>
            </p:cNvSpPr>
            <p:nvPr/>
          </p:nvSpPr>
          <p:spPr bwMode="auto">
            <a:xfrm>
              <a:off x="1539" y="2165"/>
              <a:ext cx="74"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300">
                  <a:latin typeface="Symbol" pitchFamily="2" charset="2"/>
                  <a:ea typeface="新細明體" panose="02020500000000000000" pitchFamily="18" charset="-120"/>
                </a:rPr>
                <a:t>Î</a:t>
              </a:r>
              <a:endParaRPr lang="en-US" altLang="zh-TW" sz="1600" b="1">
                <a:ea typeface="新細明體" panose="02020500000000000000" pitchFamily="18" charset="-120"/>
              </a:endParaRPr>
            </a:p>
          </p:txBody>
        </p:sp>
        <p:sp>
          <p:nvSpPr>
            <p:cNvPr id="7" name="Rectangle 7">
              <a:extLst>
                <a:ext uri="{FF2B5EF4-FFF2-40B4-BE49-F238E27FC236}">
                  <a16:creationId xmlns:a16="http://schemas.microsoft.com/office/drawing/2014/main" id="{3687B217-D3CD-634D-A079-BF0BD0EF76E6}"/>
                </a:ext>
              </a:extLst>
            </p:cNvPr>
            <p:cNvSpPr>
              <a:spLocks noChangeArrowheads="1"/>
            </p:cNvSpPr>
            <p:nvPr/>
          </p:nvSpPr>
          <p:spPr bwMode="auto">
            <a:xfrm>
              <a:off x="2092" y="1920"/>
              <a:ext cx="97"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a:latin typeface="Symbol" pitchFamily="2" charset="2"/>
                  <a:ea typeface="新細明體" panose="02020500000000000000" pitchFamily="18" charset="-120"/>
                </a:rPr>
                <a:t>£</a:t>
              </a:r>
              <a:endParaRPr lang="en-US" altLang="zh-TW" sz="1600" b="1">
                <a:ea typeface="新細明體" panose="02020500000000000000" pitchFamily="18" charset="-120"/>
              </a:endParaRPr>
            </a:p>
          </p:txBody>
        </p:sp>
        <p:sp>
          <p:nvSpPr>
            <p:cNvPr id="8" name="Rectangle 8">
              <a:extLst>
                <a:ext uri="{FF2B5EF4-FFF2-40B4-BE49-F238E27FC236}">
                  <a16:creationId xmlns:a16="http://schemas.microsoft.com/office/drawing/2014/main" id="{3C271967-5A70-6942-9B56-67A67470DBF0}"/>
                </a:ext>
              </a:extLst>
            </p:cNvPr>
            <p:cNvSpPr>
              <a:spLocks noChangeArrowheads="1"/>
            </p:cNvSpPr>
            <p:nvPr/>
          </p:nvSpPr>
          <p:spPr bwMode="auto">
            <a:xfrm>
              <a:off x="1675" y="2229"/>
              <a:ext cx="20" cy="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9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9" name="Rectangle 9">
              <a:extLst>
                <a:ext uri="{FF2B5EF4-FFF2-40B4-BE49-F238E27FC236}">
                  <a16:creationId xmlns:a16="http://schemas.microsoft.com/office/drawing/2014/main" id="{6D4DD441-7FBD-164E-9275-0BF9917420DA}"/>
                </a:ext>
              </a:extLst>
            </p:cNvPr>
            <p:cNvSpPr>
              <a:spLocks noChangeArrowheads="1"/>
            </p:cNvSpPr>
            <p:nvPr/>
          </p:nvSpPr>
          <p:spPr bwMode="auto">
            <a:xfrm>
              <a:off x="1604" y="2176"/>
              <a:ext cx="69"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3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10" name="Rectangle 10">
              <a:extLst>
                <a:ext uri="{FF2B5EF4-FFF2-40B4-BE49-F238E27FC236}">
                  <a16:creationId xmlns:a16="http://schemas.microsoft.com/office/drawing/2014/main" id="{9E653AA0-A93D-2140-AC7C-E2A733A7940C}"/>
                </a:ext>
              </a:extLst>
            </p:cNvPr>
            <p:cNvSpPr>
              <a:spLocks noChangeArrowheads="1"/>
            </p:cNvSpPr>
            <p:nvPr/>
          </p:nvSpPr>
          <p:spPr bwMode="auto">
            <a:xfrm>
              <a:off x="1488" y="2176"/>
              <a:ext cx="4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300" i="1">
                  <a:latin typeface="Times New Roman" panose="02020603050405020304" pitchFamily="18" charset="0"/>
                  <a:ea typeface="新細明體" panose="02020500000000000000" pitchFamily="18" charset="-120"/>
                </a:rPr>
                <a:t>v</a:t>
              </a:r>
              <a:endParaRPr lang="en-US" altLang="zh-TW" sz="1600" b="1">
                <a:ea typeface="新細明體" panose="02020500000000000000" pitchFamily="18" charset="-120"/>
              </a:endParaRPr>
            </a:p>
          </p:txBody>
        </p:sp>
        <p:sp>
          <p:nvSpPr>
            <p:cNvPr id="11" name="Rectangle 11">
              <a:extLst>
                <a:ext uri="{FF2B5EF4-FFF2-40B4-BE49-F238E27FC236}">
                  <a16:creationId xmlns:a16="http://schemas.microsoft.com/office/drawing/2014/main" id="{F5A61D1B-DB3E-6D42-8442-EEADFF91E368}"/>
                </a:ext>
              </a:extLst>
            </p:cNvPr>
            <p:cNvSpPr>
              <a:spLocks noChangeArrowheads="1"/>
            </p:cNvSpPr>
            <p:nvPr/>
          </p:nvSpPr>
          <p:spPr bwMode="auto">
            <a:xfrm>
              <a:off x="2352" y="2064"/>
              <a:ext cx="29"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3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12" name="Rectangle 12">
              <a:extLst>
                <a:ext uri="{FF2B5EF4-FFF2-40B4-BE49-F238E27FC236}">
                  <a16:creationId xmlns:a16="http://schemas.microsoft.com/office/drawing/2014/main" id="{13FBB30F-7DCF-464D-BD0C-E4B798F36B59}"/>
                </a:ext>
              </a:extLst>
            </p:cNvPr>
            <p:cNvSpPr>
              <a:spLocks noChangeArrowheads="1"/>
            </p:cNvSpPr>
            <p:nvPr/>
          </p:nvSpPr>
          <p:spPr bwMode="auto">
            <a:xfrm>
              <a:off x="2229" y="1941"/>
              <a:ext cx="108"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i="1">
                  <a:latin typeface="Times New Roman" panose="02020603050405020304" pitchFamily="18" charset="0"/>
                  <a:ea typeface="新細明體" panose="02020500000000000000" pitchFamily="18" charset="-120"/>
                </a:rPr>
                <a:t>A</a:t>
              </a:r>
              <a:endParaRPr lang="en-US" altLang="zh-TW" sz="1600" b="1">
                <a:ea typeface="新細明體" panose="02020500000000000000" pitchFamily="18" charset="-120"/>
              </a:endParaRPr>
            </a:p>
          </p:txBody>
        </p:sp>
        <p:sp>
          <p:nvSpPr>
            <p:cNvPr id="13" name="Rectangle 13">
              <a:extLst>
                <a:ext uri="{FF2B5EF4-FFF2-40B4-BE49-F238E27FC236}">
                  <a16:creationId xmlns:a16="http://schemas.microsoft.com/office/drawing/2014/main" id="{AF99AB07-B410-AA47-9DCA-8251E673F707}"/>
                </a:ext>
              </a:extLst>
            </p:cNvPr>
            <p:cNvSpPr>
              <a:spLocks noChangeArrowheads="1"/>
            </p:cNvSpPr>
            <p:nvPr/>
          </p:nvSpPr>
          <p:spPr bwMode="auto">
            <a:xfrm>
              <a:off x="1895" y="1941"/>
              <a:ext cx="78"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i="1">
                  <a:latin typeface="Times New Roman" panose="02020603050405020304" pitchFamily="18" charset="0"/>
                  <a:ea typeface="新細明體" panose="02020500000000000000" pitchFamily="18" charset="-120"/>
                </a:rPr>
                <a:t>v</a:t>
              </a:r>
              <a:endParaRPr lang="en-US" altLang="zh-TW" sz="1600" b="1">
                <a:ea typeface="新細明體" panose="02020500000000000000" pitchFamily="18" charset="-120"/>
              </a:endParaRPr>
            </a:p>
          </p:txBody>
        </p:sp>
        <p:sp>
          <p:nvSpPr>
            <p:cNvPr id="14" name="Rectangle 14">
              <a:extLst>
                <a:ext uri="{FF2B5EF4-FFF2-40B4-BE49-F238E27FC236}">
                  <a16:creationId xmlns:a16="http://schemas.microsoft.com/office/drawing/2014/main" id="{FFD98137-222F-0A49-BBA5-CE2D5EBA3EA8}"/>
                </a:ext>
              </a:extLst>
            </p:cNvPr>
            <p:cNvSpPr>
              <a:spLocks noChangeArrowheads="1"/>
            </p:cNvSpPr>
            <p:nvPr/>
          </p:nvSpPr>
          <p:spPr bwMode="auto">
            <a:xfrm>
              <a:off x="1739" y="1941"/>
              <a:ext cx="88"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i="1">
                  <a:latin typeface="Times New Roman" panose="02020603050405020304" pitchFamily="18" charset="0"/>
                  <a:ea typeface="新細明體" panose="02020500000000000000" pitchFamily="18" charset="-120"/>
                </a:rPr>
                <a:t>a</a:t>
              </a:r>
              <a:endParaRPr lang="en-US" altLang="zh-TW" sz="1600" b="1">
                <a:ea typeface="新細明體" panose="02020500000000000000" pitchFamily="18" charset="-120"/>
              </a:endParaRPr>
            </a:p>
          </p:txBody>
        </p:sp>
        <p:sp>
          <p:nvSpPr>
            <p:cNvPr id="15" name="Rectangle 15">
              <a:extLst>
                <a:ext uri="{FF2B5EF4-FFF2-40B4-BE49-F238E27FC236}">
                  <a16:creationId xmlns:a16="http://schemas.microsoft.com/office/drawing/2014/main" id="{47AF5A89-65F6-8B46-AF81-5F7329A38797}"/>
                </a:ext>
              </a:extLst>
            </p:cNvPr>
            <p:cNvSpPr>
              <a:spLocks noChangeArrowheads="1"/>
            </p:cNvSpPr>
            <p:nvPr/>
          </p:nvSpPr>
          <p:spPr bwMode="auto">
            <a:xfrm>
              <a:off x="1977" y="1941"/>
              <a:ext cx="59"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16" name="Rectangle 16">
              <a:extLst>
                <a:ext uri="{FF2B5EF4-FFF2-40B4-BE49-F238E27FC236}">
                  <a16:creationId xmlns:a16="http://schemas.microsoft.com/office/drawing/2014/main" id="{FF82EBCE-9095-7644-9FB6-AD6E296A4FDD}"/>
                </a:ext>
              </a:extLst>
            </p:cNvPr>
            <p:cNvSpPr>
              <a:spLocks noChangeArrowheads="1"/>
            </p:cNvSpPr>
            <p:nvPr/>
          </p:nvSpPr>
          <p:spPr bwMode="auto">
            <a:xfrm>
              <a:off x="1833" y="1941"/>
              <a:ext cx="59" cy="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2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grpSp>
      <p:grpSp>
        <p:nvGrpSpPr>
          <p:cNvPr id="17" name="Group 17">
            <a:extLst>
              <a:ext uri="{FF2B5EF4-FFF2-40B4-BE49-F238E27FC236}">
                <a16:creationId xmlns:a16="http://schemas.microsoft.com/office/drawing/2014/main" id="{96ECD8FF-CCB4-3746-8396-CBEEC168BBDE}"/>
              </a:ext>
            </a:extLst>
          </p:cNvPr>
          <p:cNvGrpSpPr>
            <a:grpSpLocks/>
          </p:cNvGrpSpPr>
          <p:nvPr/>
        </p:nvGrpSpPr>
        <p:grpSpPr bwMode="auto">
          <a:xfrm>
            <a:off x="3762375" y="4343400"/>
            <a:ext cx="1724025" cy="365125"/>
            <a:chOff x="1542" y="2544"/>
            <a:chExt cx="1086" cy="230"/>
          </a:xfrm>
        </p:grpSpPr>
        <p:sp>
          <p:nvSpPr>
            <p:cNvPr id="18" name="Rectangle 18">
              <a:extLst>
                <a:ext uri="{FF2B5EF4-FFF2-40B4-BE49-F238E27FC236}">
                  <a16:creationId xmlns:a16="http://schemas.microsoft.com/office/drawing/2014/main" id="{DCBF9142-A7CA-174B-BF00-95FAA91616D5}"/>
                </a:ext>
              </a:extLst>
            </p:cNvPr>
            <p:cNvSpPr>
              <a:spLocks noChangeArrowheads="1"/>
            </p:cNvSpPr>
            <p:nvPr/>
          </p:nvSpPr>
          <p:spPr bwMode="auto">
            <a:xfrm>
              <a:off x="2601" y="2659"/>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19" name="Rectangle 19">
              <a:extLst>
                <a:ext uri="{FF2B5EF4-FFF2-40B4-BE49-F238E27FC236}">
                  <a16:creationId xmlns:a16="http://schemas.microsoft.com/office/drawing/2014/main" id="{617DAD9A-736B-3C43-8DC5-727567C7A9A5}"/>
                </a:ext>
              </a:extLst>
            </p:cNvPr>
            <p:cNvSpPr>
              <a:spLocks noChangeArrowheads="1"/>
            </p:cNvSpPr>
            <p:nvPr/>
          </p:nvSpPr>
          <p:spPr bwMode="auto">
            <a:xfrm>
              <a:off x="2277" y="2659"/>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20" name="Rectangle 20">
              <a:extLst>
                <a:ext uri="{FF2B5EF4-FFF2-40B4-BE49-F238E27FC236}">
                  <a16:creationId xmlns:a16="http://schemas.microsoft.com/office/drawing/2014/main" id="{6E4201E1-357B-B748-B81B-8A3CEF6FA619}"/>
                </a:ext>
              </a:extLst>
            </p:cNvPr>
            <p:cNvSpPr>
              <a:spLocks noChangeArrowheads="1"/>
            </p:cNvSpPr>
            <p:nvPr/>
          </p:nvSpPr>
          <p:spPr bwMode="auto">
            <a:xfrm>
              <a:off x="1781" y="2659"/>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21" name="Rectangle 21">
              <a:extLst>
                <a:ext uri="{FF2B5EF4-FFF2-40B4-BE49-F238E27FC236}">
                  <a16:creationId xmlns:a16="http://schemas.microsoft.com/office/drawing/2014/main" id="{8C18A6E4-BE5D-694F-A81F-3FAC81352F7E}"/>
                </a:ext>
              </a:extLst>
            </p:cNvPr>
            <p:cNvSpPr>
              <a:spLocks noChangeArrowheads="1"/>
            </p:cNvSpPr>
            <p:nvPr/>
          </p:nvSpPr>
          <p:spPr bwMode="auto">
            <a:xfrm>
              <a:off x="2553" y="2562"/>
              <a:ext cx="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22" name="Rectangle 22">
              <a:extLst>
                <a:ext uri="{FF2B5EF4-FFF2-40B4-BE49-F238E27FC236}">
                  <a16:creationId xmlns:a16="http://schemas.microsoft.com/office/drawing/2014/main" id="{91566003-AC8D-6143-903C-051241E935FD}"/>
                </a:ext>
              </a:extLst>
            </p:cNvPr>
            <p:cNvSpPr>
              <a:spLocks noChangeArrowheads="1"/>
            </p:cNvSpPr>
            <p:nvPr/>
          </p:nvSpPr>
          <p:spPr bwMode="auto">
            <a:xfrm>
              <a:off x="2176" y="2562"/>
              <a:ext cx="107"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23" name="Rectangle 23">
              <a:extLst>
                <a:ext uri="{FF2B5EF4-FFF2-40B4-BE49-F238E27FC236}">
                  <a16:creationId xmlns:a16="http://schemas.microsoft.com/office/drawing/2014/main" id="{C72BE674-CB71-BC4F-B691-A42009968D47}"/>
                </a:ext>
              </a:extLst>
            </p:cNvPr>
            <p:cNvSpPr>
              <a:spLocks noChangeArrowheads="1"/>
            </p:cNvSpPr>
            <p:nvPr/>
          </p:nvSpPr>
          <p:spPr bwMode="auto">
            <a:xfrm>
              <a:off x="1906" y="2562"/>
              <a:ext cx="107"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24" name="Rectangle 24">
              <a:extLst>
                <a:ext uri="{FF2B5EF4-FFF2-40B4-BE49-F238E27FC236}">
                  <a16:creationId xmlns:a16="http://schemas.microsoft.com/office/drawing/2014/main" id="{FD5770CC-C3A6-1645-BBFE-284D76949565}"/>
                </a:ext>
              </a:extLst>
            </p:cNvPr>
            <p:cNvSpPr>
              <a:spLocks noChangeArrowheads="1"/>
            </p:cNvSpPr>
            <p:nvPr/>
          </p:nvSpPr>
          <p:spPr bwMode="auto">
            <a:xfrm>
              <a:off x="1681" y="2562"/>
              <a:ext cx="107"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25" name="Rectangle 25">
              <a:extLst>
                <a:ext uri="{FF2B5EF4-FFF2-40B4-BE49-F238E27FC236}">
                  <a16:creationId xmlns:a16="http://schemas.microsoft.com/office/drawing/2014/main" id="{8DC962AA-7AC1-7248-9AE5-CCAA853D20BA}"/>
                </a:ext>
              </a:extLst>
            </p:cNvPr>
            <p:cNvSpPr>
              <a:spLocks noChangeArrowheads="1"/>
            </p:cNvSpPr>
            <p:nvPr/>
          </p:nvSpPr>
          <p:spPr bwMode="auto">
            <a:xfrm>
              <a:off x="1542" y="2562"/>
              <a:ext cx="71"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i="1">
                  <a:latin typeface="Times New Roman" panose="02020603050405020304" pitchFamily="18" charset="0"/>
                  <a:ea typeface="新細明體" panose="02020500000000000000" pitchFamily="18" charset="-120"/>
                </a:rPr>
                <a:t>c</a:t>
              </a:r>
              <a:endParaRPr lang="en-US" altLang="zh-TW" sz="1600" b="1">
                <a:ea typeface="新細明體" panose="02020500000000000000" pitchFamily="18" charset="-120"/>
              </a:endParaRPr>
            </a:p>
          </p:txBody>
        </p:sp>
        <p:sp>
          <p:nvSpPr>
            <p:cNvPr id="26" name="Rectangle 26">
              <a:extLst>
                <a:ext uri="{FF2B5EF4-FFF2-40B4-BE49-F238E27FC236}">
                  <a16:creationId xmlns:a16="http://schemas.microsoft.com/office/drawing/2014/main" id="{36026CA3-C9FA-0544-8083-159D66EB1A11}"/>
                </a:ext>
              </a:extLst>
            </p:cNvPr>
            <p:cNvSpPr>
              <a:spLocks noChangeArrowheads="1"/>
            </p:cNvSpPr>
            <p:nvPr/>
          </p:nvSpPr>
          <p:spPr bwMode="auto">
            <a:xfrm>
              <a:off x="2438" y="2544"/>
              <a:ext cx="88"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a:latin typeface="Symbol" pitchFamily="2" charset="2"/>
                  <a:ea typeface="新細明體" panose="02020500000000000000" pitchFamily="18" charset="-120"/>
                </a:rPr>
                <a:t>£</a:t>
              </a:r>
              <a:endParaRPr lang="en-US" altLang="zh-TW" sz="1600" b="1">
                <a:ea typeface="新細明體" panose="02020500000000000000" pitchFamily="18" charset="-120"/>
              </a:endParaRPr>
            </a:p>
          </p:txBody>
        </p:sp>
        <p:sp>
          <p:nvSpPr>
            <p:cNvPr id="27" name="Rectangle 27">
              <a:extLst>
                <a:ext uri="{FF2B5EF4-FFF2-40B4-BE49-F238E27FC236}">
                  <a16:creationId xmlns:a16="http://schemas.microsoft.com/office/drawing/2014/main" id="{932F4501-04AC-5440-9447-42BBBA9B9D9A}"/>
                </a:ext>
              </a:extLst>
            </p:cNvPr>
            <p:cNvSpPr>
              <a:spLocks noChangeArrowheads="1"/>
            </p:cNvSpPr>
            <p:nvPr/>
          </p:nvSpPr>
          <p:spPr bwMode="auto">
            <a:xfrm>
              <a:off x="2069" y="2544"/>
              <a:ext cx="88"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a:latin typeface="Symbol" pitchFamily="2" charset="2"/>
                  <a:ea typeface="新細明體" panose="02020500000000000000" pitchFamily="18" charset="-120"/>
                </a:rPr>
                <a:t>-</a:t>
              </a:r>
              <a:endParaRPr lang="en-US" altLang="zh-TW" sz="1600" b="1">
                <a:ea typeface="新細明體" panose="02020500000000000000" pitchFamily="18" charset="-120"/>
              </a:endParaRPr>
            </a:p>
          </p:txBody>
        </p:sp>
        <p:sp>
          <p:nvSpPr>
            <p:cNvPr id="28" name="Rectangle 28">
              <a:extLst>
                <a:ext uri="{FF2B5EF4-FFF2-40B4-BE49-F238E27FC236}">
                  <a16:creationId xmlns:a16="http://schemas.microsoft.com/office/drawing/2014/main" id="{A520CD68-836E-514E-9763-B1DFFCD39CDE}"/>
                </a:ext>
              </a:extLst>
            </p:cNvPr>
            <p:cNvSpPr>
              <a:spLocks noChangeArrowheads="1"/>
            </p:cNvSpPr>
            <p:nvPr/>
          </p:nvSpPr>
          <p:spPr bwMode="auto">
            <a:xfrm>
              <a:off x="2337" y="2562"/>
              <a:ext cx="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29" name="Rectangle 29">
              <a:extLst>
                <a:ext uri="{FF2B5EF4-FFF2-40B4-BE49-F238E27FC236}">
                  <a16:creationId xmlns:a16="http://schemas.microsoft.com/office/drawing/2014/main" id="{E5F13C31-0B62-454F-A021-DEEF722E3F3F}"/>
                </a:ext>
              </a:extLst>
            </p:cNvPr>
            <p:cNvSpPr>
              <a:spLocks noChangeArrowheads="1"/>
            </p:cNvSpPr>
            <p:nvPr/>
          </p:nvSpPr>
          <p:spPr bwMode="auto">
            <a:xfrm>
              <a:off x="1839" y="2562"/>
              <a:ext cx="40"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30" name="Rectangle 30">
              <a:extLst>
                <a:ext uri="{FF2B5EF4-FFF2-40B4-BE49-F238E27FC236}">
                  <a16:creationId xmlns:a16="http://schemas.microsoft.com/office/drawing/2014/main" id="{05F8E59D-E270-2549-B7E4-A7D83BD847EE}"/>
                </a:ext>
              </a:extLst>
            </p:cNvPr>
            <p:cNvSpPr>
              <a:spLocks noChangeArrowheads="1"/>
            </p:cNvSpPr>
            <p:nvPr/>
          </p:nvSpPr>
          <p:spPr bwMode="auto">
            <a:xfrm>
              <a:off x="1616" y="2562"/>
              <a:ext cx="53"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0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grpSp>
      <p:grpSp>
        <p:nvGrpSpPr>
          <p:cNvPr id="31" name="Group 31">
            <a:extLst>
              <a:ext uri="{FF2B5EF4-FFF2-40B4-BE49-F238E27FC236}">
                <a16:creationId xmlns:a16="http://schemas.microsoft.com/office/drawing/2014/main" id="{0C61B373-FDC2-DC44-BAB8-3A5B590DF2F5}"/>
              </a:ext>
            </a:extLst>
          </p:cNvPr>
          <p:cNvGrpSpPr>
            <a:grpSpLocks/>
          </p:cNvGrpSpPr>
          <p:nvPr/>
        </p:nvGrpSpPr>
        <p:grpSpPr bwMode="auto">
          <a:xfrm>
            <a:off x="3733800" y="5591174"/>
            <a:ext cx="1784350" cy="674688"/>
            <a:chOff x="1570" y="3135"/>
            <a:chExt cx="1124" cy="425"/>
          </a:xfrm>
        </p:grpSpPr>
        <p:sp>
          <p:nvSpPr>
            <p:cNvPr id="32" name="Rectangle 32">
              <a:extLst>
                <a:ext uri="{FF2B5EF4-FFF2-40B4-BE49-F238E27FC236}">
                  <a16:creationId xmlns:a16="http://schemas.microsoft.com/office/drawing/2014/main" id="{874413A9-468F-F64A-B6E8-716758E40A91}"/>
                </a:ext>
              </a:extLst>
            </p:cNvPr>
            <p:cNvSpPr>
              <a:spLocks noChangeArrowheads="1"/>
            </p:cNvSpPr>
            <p:nvPr/>
          </p:nvSpPr>
          <p:spPr bwMode="auto">
            <a:xfrm>
              <a:off x="2638" y="3200"/>
              <a:ext cx="56"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33" name="Rectangle 33">
              <a:extLst>
                <a:ext uri="{FF2B5EF4-FFF2-40B4-BE49-F238E27FC236}">
                  <a16:creationId xmlns:a16="http://schemas.microsoft.com/office/drawing/2014/main" id="{DCAC417C-78A8-F942-A540-56EDBB3E2E41}"/>
                </a:ext>
              </a:extLst>
            </p:cNvPr>
            <p:cNvSpPr>
              <a:spLocks noChangeArrowheads="1"/>
            </p:cNvSpPr>
            <p:nvPr/>
          </p:nvSpPr>
          <p:spPr bwMode="auto">
            <a:xfrm>
              <a:off x="2110" y="3200"/>
              <a:ext cx="42"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34" name="Rectangle 34">
              <a:extLst>
                <a:ext uri="{FF2B5EF4-FFF2-40B4-BE49-F238E27FC236}">
                  <a16:creationId xmlns:a16="http://schemas.microsoft.com/office/drawing/2014/main" id="{05818D73-B637-7542-A0D1-CF175093EFF7}"/>
                </a:ext>
              </a:extLst>
            </p:cNvPr>
            <p:cNvSpPr>
              <a:spLocks noChangeArrowheads="1"/>
            </p:cNvSpPr>
            <p:nvPr/>
          </p:nvSpPr>
          <p:spPr bwMode="auto">
            <a:xfrm>
              <a:off x="1873" y="3200"/>
              <a:ext cx="56"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a:latin typeface="Times New Roman" panose="02020603050405020304" pitchFamily="18" charset="0"/>
                  <a:ea typeface="新細明體" panose="02020500000000000000" pitchFamily="18" charset="-120"/>
                </a:rPr>
                <a:t>(</a:t>
              </a:r>
              <a:endParaRPr lang="en-US" altLang="zh-TW" sz="1600" b="1">
                <a:ea typeface="新細明體" panose="02020500000000000000" pitchFamily="18" charset="-120"/>
              </a:endParaRPr>
            </a:p>
          </p:txBody>
        </p:sp>
        <p:sp>
          <p:nvSpPr>
            <p:cNvPr id="35" name="Rectangle 35">
              <a:extLst>
                <a:ext uri="{FF2B5EF4-FFF2-40B4-BE49-F238E27FC236}">
                  <a16:creationId xmlns:a16="http://schemas.microsoft.com/office/drawing/2014/main" id="{AD3FA6EC-F12A-C84F-99B2-A6AE654D8B80}"/>
                </a:ext>
              </a:extLst>
            </p:cNvPr>
            <p:cNvSpPr>
              <a:spLocks noChangeArrowheads="1"/>
            </p:cNvSpPr>
            <p:nvPr/>
          </p:nvSpPr>
          <p:spPr bwMode="auto">
            <a:xfrm>
              <a:off x="2577" y="3305"/>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36" name="Rectangle 36">
              <a:extLst>
                <a:ext uri="{FF2B5EF4-FFF2-40B4-BE49-F238E27FC236}">
                  <a16:creationId xmlns:a16="http://schemas.microsoft.com/office/drawing/2014/main" id="{4D7DC73C-5FD7-9246-8639-0CF350DA5261}"/>
                </a:ext>
              </a:extLst>
            </p:cNvPr>
            <p:cNvSpPr>
              <a:spLocks noChangeArrowheads="1"/>
            </p:cNvSpPr>
            <p:nvPr/>
          </p:nvSpPr>
          <p:spPr bwMode="auto">
            <a:xfrm>
              <a:off x="1624" y="3423"/>
              <a:ext cx="64"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37" name="Rectangle 37">
              <a:extLst>
                <a:ext uri="{FF2B5EF4-FFF2-40B4-BE49-F238E27FC236}">
                  <a16:creationId xmlns:a16="http://schemas.microsoft.com/office/drawing/2014/main" id="{CAF78BEE-EF01-9F45-893B-AF112A03ACBA}"/>
                </a:ext>
              </a:extLst>
            </p:cNvPr>
            <p:cNvSpPr>
              <a:spLocks noChangeArrowheads="1"/>
            </p:cNvSpPr>
            <p:nvPr/>
          </p:nvSpPr>
          <p:spPr bwMode="auto">
            <a:xfrm>
              <a:off x="2051" y="3305"/>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2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38" name="Rectangle 38">
              <a:extLst>
                <a:ext uri="{FF2B5EF4-FFF2-40B4-BE49-F238E27FC236}">
                  <a16:creationId xmlns:a16="http://schemas.microsoft.com/office/drawing/2014/main" id="{95A73CDD-5ED0-E24D-8EF4-357B7BC32071}"/>
                </a:ext>
              </a:extLst>
            </p:cNvPr>
            <p:cNvSpPr>
              <a:spLocks noChangeArrowheads="1"/>
            </p:cNvSpPr>
            <p:nvPr/>
          </p:nvSpPr>
          <p:spPr bwMode="auto">
            <a:xfrm>
              <a:off x="2468" y="3200"/>
              <a:ext cx="112"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39" name="Rectangle 39">
              <a:extLst>
                <a:ext uri="{FF2B5EF4-FFF2-40B4-BE49-F238E27FC236}">
                  <a16:creationId xmlns:a16="http://schemas.microsoft.com/office/drawing/2014/main" id="{EC029866-7511-6648-926D-73ED73D92512}"/>
                </a:ext>
              </a:extLst>
            </p:cNvPr>
            <p:cNvSpPr>
              <a:spLocks noChangeArrowheads="1"/>
            </p:cNvSpPr>
            <p:nvPr/>
          </p:nvSpPr>
          <p:spPr bwMode="auto">
            <a:xfrm>
              <a:off x="2181" y="3200"/>
              <a:ext cx="112"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40" name="Rectangle 40">
              <a:extLst>
                <a:ext uri="{FF2B5EF4-FFF2-40B4-BE49-F238E27FC236}">
                  <a16:creationId xmlns:a16="http://schemas.microsoft.com/office/drawing/2014/main" id="{CDB9FF85-B42A-6441-9F4A-D0C0546F6AA2}"/>
                </a:ext>
              </a:extLst>
            </p:cNvPr>
            <p:cNvSpPr>
              <a:spLocks noChangeArrowheads="1"/>
            </p:cNvSpPr>
            <p:nvPr/>
          </p:nvSpPr>
          <p:spPr bwMode="auto">
            <a:xfrm>
              <a:off x="1942" y="3200"/>
              <a:ext cx="112"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i="1">
                  <a:latin typeface="Times New Roman" panose="02020603050405020304" pitchFamily="18" charset="0"/>
                  <a:ea typeface="新細明體" panose="02020500000000000000" pitchFamily="18" charset="-120"/>
                </a:rPr>
                <a:t>N</a:t>
              </a:r>
              <a:endParaRPr lang="en-US" altLang="zh-TW" sz="1600" b="1">
                <a:ea typeface="新細明體" panose="02020500000000000000" pitchFamily="18" charset="-120"/>
              </a:endParaRPr>
            </a:p>
          </p:txBody>
        </p:sp>
        <p:sp>
          <p:nvSpPr>
            <p:cNvPr id="41" name="Rectangle 41">
              <a:extLst>
                <a:ext uri="{FF2B5EF4-FFF2-40B4-BE49-F238E27FC236}">
                  <a16:creationId xmlns:a16="http://schemas.microsoft.com/office/drawing/2014/main" id="{C37B27B9-2293-0746-8FDE-37940D8261B7}"/>
                </a:ext>
              </a:extLst>
            </p:cNvPr>
            <p:cNvSpPr>
              <a:spLocks noChangeArrowheads="1"/>
            </p:cNvSpPr>
            <p:nvPr/>
          </p:nvSpPr>
          <p:spPr bwMode="auto">
            <a:xfrm>
              <a:off x="1793" y="3200"/>
              <a:ext cx="75"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i="1">
                  <a:latin typeface="Times New Roman" panose="02020603050405020304" pitchFamily="18" charset="0"/>
                  <a:ea typeface="新細明體" panose="02020500000000000000" pitchFamily="18" charset="-120"/>
                </a:rPr>
                <a:t>c</a:t>
              </a:r>
              <a:endParaRPr lang="en-US" altLang="zh-TW" sz="1600" b="1">
                <a:ea typeface="新細明體" panose="02020500000000000000" pitchFamily="18" charset="-120"/>
              </a:endParaRPr>
            </a:p>
          </p:txBody>
        </p:sp>
        <p:sp>
          <p:nvSpPr>
            <p:cNvPr id="42" name="Rectangle 42">
              <a:extLst>
                <a:ext uri="{FF2B5EF4-FFF2-40B4-BE49-F238E27FC236}">
                  <a16:creationId xmlns:a16="http://schemas.microsoft.com/office/drawing/2014/main" id="{512EF93B-EE2D-5544-B8F7-8CA8995B7A6F}"/>
                </a:ext>
              </a:extLst>
            </p:cNvPr>
            <p:cNvSpPr>
              <a:spLocks noChangeArrowheads="1"/>
            </p:cNvSpPr>
            <p:nvPr/>
          </p:nvSpPr>
          <p:spPr bwMode="auto">
            <a:xfrm>
              <a:off x="1686" y="3474"/>
              <a:ext cx="20" cy="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900" i="1">
                  <a:latin typeface="Times New Roman" panose="02020603050405020304" pitchFamily="18" charset="0"/>
                  <a:ea typeface="新細明體" panose="02020500000000000000" pitchFamily="18" charset="-120"/>
                </a:rPr>
                <a:t>i</a:t>
              </a:r>
              <a:endParaRPr lang="en-US" altLang="zh-TW" sz="1600" b="1">
                <a:ea typeface="新細明體" panose="02020500000000000000" pitchFamily="18" charset="-120"/>
              </a:endParaRPr>
            </a:p>
          </p:txBody>
        </p:sp>
        <p:sp>
          <p:nvSpPr>
            <p:cNvPr id="43" name="Rectangle 43">
              <a:extLst>
                <a:ext uri="{FF2B5EF4-FFF2-40B4-BE49-F238E27FC236}">
                  <a16:creationId xmlns:a16="http://schemas.microsoft.com/office/drawing/2014/main" id="{DF29F920-8004-E24F-80F8-35374EF55643}"/>
                </a:ext>
              </a:extLst>
            </p:cNvPr>
            <p:cNvSpPr>
              <a:spLocks noChangeArrowheads="1"/>
            </p:cNvSpPr>
            <p:nvPr/>
          </p:nvSpPr>
          <p:spPr bwMode="auto">
            <a:xfrm>
              <a:off x="2354" y="3181"/>
              <a:ext cx="92" cy="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2100">
                  <a:latin typeface="Symbol" pitchFamily="2" charset="2"/>
                  <a:ea typeface="新細明體" panose="02020500000000000000" pitchFamily="18" charset="-120"/>
                </a:rPr>
                <a:t>-</a:t>
              </a:r>
              <a:endParaRPr lang="en-US" altLang="zh-TW" sz="1600" b="1">
                <a:ea typeface="新細明體" panose="02020500000000000000" pitchFamily="18" charset="-120"/>
              </a:endParaRPr>
            </a:p>
          </p:txBody>
        </p:sp>
        <p:sp>
          <p:nvSpPr>
            <p:cNvPr id="44" name="Rectangle 44">
              <a:extLst>
                <a:ext uri="{FF2B5EF4-FFF2-40B4-BE49-F238E27FC236}">
                  <a16:creationId xmlns:a16="http://schemas.microsoft.com/office/drawing/2014/main" id="{FDA29309-3046-7140-A73E-D207F29277D6}"/>
                </a:ext>
              </a:extLst>
            </p:cNvPr>
            <p:cNvSpPr>
              <a:spLocks noChangeArrowheads="1"/>
            </p:cNvSpPr>
            <p:nvPr/>
          </p:nvSpPr>
          <p:spPr bwMode="auto">
            <a:xfrm>
              <a:off x="1570" y="3135"/>
              <a:ext cx="311"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3200" dirty="0" err="1">
                  <a:latin typeface="Symbol" pitchFamily="2" charset="2"/>
                  <a:ea typeface="新細明體" panose="02020500000000000000" pitchFamily="18" charset="-120"/>
                </a:rPr>
                <a:t>å</a:t>
              </a:r>
              <a:r>
                <a:rPr lang="en-US" altLang="zh-TW" sz="3200" dirty="0">
                  <a:latin typeface="Symbol" pitchFamily="2" charset="2"/>
                  <a:ea typeface="新細明體" panose="02020500000000000000" pitchFamily="18" charset="-120"/>
                </a:rPr>
                <a:t>  </a:t>
              </a:r>
              <a:endParaRPr lang="en-US" altLang="zh-TW" sz="1600" b="1" dirty="0">
                <a:ea typeface="新細明體" panose="02020500000000000000" pitchFamily="18" charset="-120"/>
              </a:endParaRPr>
            </a:p>
          </p:txBody>
        </p:sp>
      </p:grpSp>
      <p:pic>
        <p:nvPicPr>
          <p:cNvPr id="45" name="Picture 4" descr="partition3">
            <a:extLst>
              <a:ext uri="{FF2B5EF4-FFF2-40B4-BE49-F238E27FC236}">
                <a16:creationId xmlns:a16="http://schemas.microsoft.com/office/drawing/2014/main" id="{7A4AB69F-2C38-0343-8AB2-F7C374C1FFD6}"/>
              </a:ext>
            </a:extLst>
          </p:cNvPr>
          <p:cNvPicPr>
            <a:picLocks noChangeAspect="1" noChangeArrowheads="1"/>
          </p:cNvPicPr>
          <p:nvPr/>
        </p:nvPicPr>
        <p:blipFill>
          <a:blip r:embed="rId2">
            <a:lum bright="-10000" contrast="30000"/>
            <a:extLst>
              <a:ext uri="{28A0092B-C50C-407E-A947-70E740481C1C}">
                <a14:useLocalDpi xmlns:a14="http://schemas.microsoft.com/office/drawing/2010/main" val="0"/>
              </a:ext>
            </a:extLst>
          </a:blip>
          <a:srcRect/>
          <a:stretch>
            <a:fillRect/>
          </a:stretch>
        </p:blipFill>
        <p:spPr bwMode="auto">
          <a:xfrm>
            <a:off x="7183438" y="2580593"/>
            <a:ext cx="4103625" cy="3280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 name="TextBox 45">
            <a:extLst>
              <a:ext uri="{FF2B5EF4-FFF2-40B4-BE49-F238E27FC236}">
                <a16:creationId xmlns:a16="http://schemas.microsoft.com/office/drawing/2014/main" id="{66A28F49-9CD8-3F45-9EAA-5A500A67A28F}"/>
              </a:ext>
            </a:extLst>
          </p:cNvPr>
          <p:cNvSpPr txBox="1"/>
          <p:nvPr/>
        </p:nvSpPr>
        <p:spPr>
          <a:xfrm>
            <a:off x="7377113" y="5778940"/>
            <a:ext cx="3849688" cy="461665"/>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3-way partitions (</a:t>
            </a:r>
            <a:r>
              <a:rPr lang="en-US" sz="2400" i="1" dirty="0">
                <a:latin typeface="Arial" panose="020B0604020202020204" pitchFamily="34" charset="0"/>
                <a:cs typeface="Arial" panose="020B0604020202020204" pitchFamily="34" charset="0"/>
              </a:rPr>
              <a:t>k=</a:t>
            </a:r>
            <a:r>
              <a:rPr lang="en-US" sz="2400" dirty="0">
                <a:latin typeface="Arial" panose="020B0604020202020204" pitchFamily="34" charset="0"/>
                <a:cs typeface="Arial" panose="020B0604020202020204" pitchFamily="34" charset="0"/>
              </a:rPr>
              <a:t>3)</a:t>
            </a:r>
          </a:p>
        </p:txBody>
      </p:sp>
    </p:spTree>
    <p:extLst>
      <p:ext uri="{BB962C8B-B14F-4D97-AF65-F5344CB8AC3E}">
        <p14:creationId xmlns:p14="http://schemas.microsoft.com/office/powerpoint/2010/main" val="2152982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1DE87-9BAC-2F46-9CFE-865431CCDE70}"/>
              </a:ext>
            </a:extLst>
          </p:cNvPr>
          <p:cNvSpPr>
            <a:spLocks noGrp="1"/>
          </p:cNvSpPr>
          <p:nvPr>
            <p:ph type="title"/>
          </p:nvPr>
        </p:nvSpPr>
        <p:spPr/>
        <p:txBody>
          <a:bodyPr/>
          <a:lstStyle/>
          <a:p>
            <a:r>
              <a:rPr lang="en-US" dirty="0"/>
              <a:t>Circuit Partitioning Algorithms</a:t>
            </a:r>
          </a:p>
        </p:txBody>
      </p:sp>
      <p:sp>
        <p:nvSpPr>
          <p:cNvPr id="3" name="Content Placeholder 2">
            <a:extLst>
              <a:ext uri="{FF2B5EF4-FFF2-40B4-BE49-F238E27FC236}">
                <a16:creationId xmlns:a16="http://schemas.microsoft.com/office/drawing/2014/main" id="{3865A47A-0662-F14A-BFB0-E9FA82E0C1DD}"/>
              </a:ext>
            </a:extLst>
          </p:cNvPr>
          <p:cNvSpPr>
            <a:spLocks noGrp="1"/>
          </p:cNvSpPr>
          <p:nvPr>
            <p:ph idx="1"/>
          </p:nvPr>
        </p:nvSpPr>
        <p:spPr/>
        <p:txBody>
          <a:bodyPr/>
          <a:lstStyle/>
          <a:p>
            <a:pPr eaLnBrk="1" hangingPunct="1"/>
            <a:r>
              <a:rPr lang="en-US" altLang="zh-TW" dirty="0">
                <a:ea typeface="新細明體" panose="02020500000000000000" pitchFamily="18" charset="-120"/>
              </a:rPr>
              <a:t>Iterative partitioning algorithms</a:t>
            </a:r>
          </a:p>
          <a:p>
            <a:pPr eaLnBrk="1" hangingPunct="1"/>
            <a:r>
              <a:rPr lang="en-US" altLang="zh-TW" dirty="0">
                <a:ea typeface="新細明體" panose="02020500000000000000" pitchFamily="18" charset="-120"/>
              </a:rPr>
              <a:t>Spectral based partitioning algorithms</a:t>
            </a:r>
          </a:p>
          <a:p>
            <a:pPr eaLnBrk="1" hangingPunct="1"/>
            <a:r>
              <a:rPr lang="en-US" altLang="zh-TW" dirty="0">
                <a:ea typeface="新細明體" panose="02020500000000000000" pitchFamily="18" charset="-120"/>
              </a:rPr>
              <a:t>Deterministic vs. probabilistic algorithms</a:t>
            </a:r>
          </a:p>
          <a:p>
            <a:pPr eaLnBrk="1" hangingPunct="1"/>
            <a:r>
              <a:rPr lang="en-US" altLang="zh-TW" dirty="0">
                <a:ea typeface="新細明體" panose="02020500000000000000" pitchFamily="18" charset="-120"/>
              </a:rPr>
              <a:t>Net partitioning vs. module partitioning</a:t>
            </a:r>
          </a:p>
          <a:p>
            <a:pPr eaLnBrk="1" hangingPunct="1"/>
            <a:r>
              <a:rPr lang="en-US" altLang="zh-TW" dirty="0">
                <a:ea typeface="新細明體" panose="02020500000000000000" pitchFamily="18" charset="-120"/>
              </a:rPr>
              <a:t>Multi-way partitioning</a:t>
            </a:r>
          </a:p>
          <a:p>
            <a:pPr eaLnBrk="1" hangingPunct="1"/>
            <a:r>
              <a:rPr lang="en-US" altLang="zh-TW" dirty="0">
                <a:ea typeface="新細明體" panose="02020500000000000000" pitchFamily="18" charset="-120"/>
              </a:rPr>
              <a:t>Multi-level partitioning </a:t>
            </a:r>
          </a:p>
          <a:p>
            <a:pPr eaLnBrk="1" hangingPunct="1"/>
            <a:r>
              <a:rPr lang="en-US" altLang="zh-TW" dirty="0">
                <a:ea typeface="新細明體" panose="02020500000000000000" pitchFamily="18" charset="-120"/>
              </a:rPr>
              <a:t>Further study in partitioning techniques (timing-driven …)</a:t>
            </a:r>
            <a:endParaRPr lang="zh-TW" altLang="en-US" dirty="0">
              <a:ea typeface="新細明體" panose="02020500000000000000" pitchFamily="18" charset="-120"/>
            </a:endParaRPr>
          </a:p>
          <a:p>
            <a:endParaRPr lang="en-US" dirty="0"/>
          </a:p>
        </p:txBody>
      </p:sp>
    </p:spTree>
    <p:extLst>
      <p:ext uri="{BB962C8B-B14F-4D97-AF65-F5344CB8AC3E}">
        <p14:creationId xmlns:p14="http://schemas.microsoft.com/office/powerpoint/2010/main" val="4265214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E7D26-9705-6C4C-B9F7-62E6478F2965}"/>
              </a:ext>
            </a:extLst>
          </p:cNvPr>
          <p:cNvSpPr>
            <a:spLocks noGrp="1"/>
          </p:cNvSpPr>
          <p:nvPr>
            <p:ph type="title"/>
          </p:nvPr>
        </p:nvSpPr>
        <p:spPr/>
        <p:txBody>
          <a:bodyPr/>
          <a:lstStyle/>
          <a:p>
            <a:r>
              <a:rPr lang="en-US" dirty="0"/>
              <a:t>Iterative Partitioning Algorithms</a:t>
            </a:r>
          </a:p>
        </p:txBody>
      </p:sp>
      <p:sp>
        <p:nvSpPr>
          <p:cNvPr id="3" name="Content Placeholder 2">
            <a:extLst>
              <a:ext uri="{FF2B5EF4-FFF2-40B4-BE49-F238E27FC236}">
                <a16:creationId xmlns:a16="http://schemas.microsoft.com/office/drawing/2014/main" id="{850525E8-4061-FF4C-B7F0-67085C2CCA49}"/>
              </a:ext>
            </a:extLst>
          </p:cNvPr>
          <p:cNvSpPr>
            <a:spLocks noGrp="1"/>
          </p:cNvSpPr>
          <p:nvPr>
            <p:ph idx="1"/>
          </p:nvPr>
        </p:nvSpPr>
        <p:spPr/>
        <p:txBody>
          <a:bodyPr/>
          <a:lstStyle/>
          <a:p>
            <a:pPr eaLnBrk="1" hangingPunct="1"/>
            <a:r>
              <a:rPr lang="en-US" altLang="zh-TW" b="1" dirty="0">
                <a:ea typeface="新細明體" panose="02020500000000000000" pitchFamily="18" charset="-120"/>
              </a:rPr>
              <a:t>Greedy iterative improvement method</a:t>
            </a:r>
          </a:p>
          <a:p>
            <a:pPr lvl="1" eaLnBrk="1" hangingPunct="1"/>
            <a:r>
              <a:rPr lang="en-US" altLang="zh-TW" dirty="0">
                <a:ea typeface="新細明體" panose="02020500000000000000" pitchFamily="18" charset="-120"/>
              </a:rPr>
              <a:t>[Kernighan-Lin 1970]</a:t>
            </a:r>
          </a:p>
          <a:p>
            <a:pPr lvl="1" eaLnBrk="1" hangingPunct="1"/>
            <a:r>
              <a:rPr lang="en-US" altLang="zh-TW" dirty="0">
                <a:ea typeface="新細明體" panose="02020500000000000000" pitchFamily="18" charset="-120"/>
              </a:rPr>
              <a:t>[Fiduccia-</a:t>
            </a:r>
            <a:r>
              <a:rPr lang="en-US" altLang="zh-TW" dirty="0" err="1">
                <a:ea typeface="新細明體" panose="02020500000000000000" pitchFamily="18" charset="-120"/>
              </a:rPr>
              <a:t>Mattheyses</a:t>
            </a:r>
            <a:r>
              <a:rPr lang="en-US" altLang="zh-TW" dirty="0">
                <a:ea typeface="新細明體" panose="02020500000000000000" pitchFamily="18" charset="-120"/>
              </a:rPr>
              <a:t> 1982]</a:t>
            </a:r>
          </a:p>
          <a:p>
            <a:pPr lvl="1" eaLnBrk="1" hangingPunct="1"/>
            <a:r>
              <a:rPr lang="en-US" altLang="zh-TW" dirty="0">
                <a:ea typeface="新細明體" panose="02020500000000000000" pitchFamily="18" charset="-120"/>
              </a:rPr>
              <a:t>[Krishnamurthy 1984]</a:t>
            </a:r>
          </a:p>
          <a:p>
            <a:pPr lvl="1" eaLnBrk="1" hangingPunct="1"/>
            <a:r>
              <a:rPr lang="en-US" altLang="zh-TW" dirty="0">
                <a:ea typeface="新細明體" panose="02020500000000000000" pitchFamily="18" charset="-120"/>
              </a:rPr>
              <a:t>…</a:t>
            </a:r>
          </a:p>
          <a:p>
            <a:pPr eaLnBrk="1" hangingPunct="1"/>
            <a:r>
              <a:rPr lang="en-US" altLang="zh-TW" b="1" dirty="0">
                <a:ea typeface="新細明體" panose="02020500000000000000" pitchFamily="18" charset="-120"/>
              </a:rPr>
              <a:t>Simulated Annealing</a:t>
            </a:r>
          </a:p>
          <a:p>
            <a:pPr lvl="1" eaLnBrk="1" hangingPunct="1"/>
            <a:r>
              <a:rPr lang="en-US" altLang="zh-TW" dirty="0">
                <a:ea typeface="新細明體" panose="02020500000000000000" pitchFamily="18" charset="-120"/>
              </a:rPr>
              <a:t>[</a:t>
            </a:r>
            <a:r>
              <a:rPr lang="en-US" altLang="zh-TW" dirty="0" err="1">
                <a:ea typeface="新細明體" panose="02020500000000000000" pitchFamily="18" charset="-120"/>
              </a:rPr>
              <a:t>Kirkpartrick-Gelatt-Vecchi</a:t>
            </a:r>
            <a:r>
              <a:rPr lang="en-US" altLang="zh-TW" dirty="0">
                <a:ea typeface="新細明體" panose="02020500000000000000" pitchFamily="18" charset="-120"/>
              </a:rPr>
              <a:t> 1983]</a:t>
            </a:r>
          </a:p>
          <a:p>
            <a:pPr lvl="1" eaLnBrk="1" hangingPunct="1"/>
            <a:r>
              <a:rPr lang="en-US" altLang="zh-TW" dirty="0">
                <a:ea typeface="新細明體" panose="02020500000000000000" pitchFamily="18" charset="-120"/>
              </a:rPr>
              <a:t>[Greene-</a:t>
            </a:r>
            <a:r>
              <a:rPr lang="en-US" altLang="zh-TW" dirty="0" err="1">
                <a:ea typeface="新細明體" panose="02020500000000000000" pitchFamily="18" charset="-120"/>
              </a:rPr>
              <a:t>Supowit</a:t>
            </a:r>
            <a:r>
              <a:rPr lang="en-US" altLang="zh-TW" dirty="0">
                <a:ea typeface="新細明體" panose="02020500000000000000" pitchFamily="18" charset="-120"/>
              </a:rPr>
              <a:t> 1984]</a:t>
            </a:r>
          </a:p>
          <a:p>
            <a:pPr lvl="1" eaLnBrk="1" hangingPunct="1"/>
            <a:r>
              <a:rPr lang="en-US" altLang="zh-TW" dirty="0">
                <a:ea typeface="新細明體" panose="02020500000000000000" pitchFamily="18" charset="-120"/>
              </a:rPr>
              <a:t>…</a:t>
            </a:r>
            <a:endParaRPr lang="zh-TW" altLang="en-US" dirty="0">
              <a:ea typeface="新細明體" panose="02020500000000000000" pitchFamily="18" charset="-120"/>
            </a:endParaRPr>
          </a:p>
          <a:p>
            <a:endParaRPr lang="en-US" dirty="0"/>
          </a:p>
        </p:txBody>
      </p:sp>
    </p:spTree>
    <p:extLst>
      <p:ext uri="{BB962C8B-B14F-4D97-AF65-F5344CB8AC3E}">
        <p14:creationId xmlns:p14="http://schemas.microsoft.com/office/powerpoint/2010/main" val="2353637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8FB29-5FF0-344A-B7C4-150F12D0ADEF}"/>
              </a:ext>
            </a:extLst>
          </p:cNvPr>
          <p:cNvSpPr>
            <a:spLocks noGrp="1"/>
          </p:cNvSpPr>
          <p:nvPr>
            <p:ph type="title"/>
          </p:nvPr>
        </p:nvSpPr>
        <p:spPr/>
        <p:txBody>
          <a:bodyPr/>
          <a:lstStyle/>
          <a:p>
            <a:r>
              <a:rPr lang="en-US" dirty="0"/>
              <a:t>Physical Design Flow</a:t>
            </a:r>
          </a:p>
        </p:txBody>
      </p:sp>
      <p:sp>
        <p:nvSpPr>
          <p:cNvPr id="4" name="Slide Number Placeholder 1">
            <a:extLst>
              <a:ext uri="{FF2B5EF4-FFF2-40B4-BE49-F238E27FC236}">
                <a16:creationId xmlns:a16="http://schemas.microsoft.com/office/drawing/2014/main" id="{5F253414-F9C6-3741-97CB-073E62ACFD38}"/>
              </a:ext>
            </a:extLst>
          </p:cNvPr>
          <p:cNvSpPr>
            <a:spLocks noGrp="1"/>
          </p:cNvSpPr>
          <p:nvPr>
            <p:ph type="sldNum" sz="quarter" idx="12"/>
          </p:nvPr>
        </p:nvSpPr>
        <p:spPr>
          <a:xfrm>
            <a:off x="9220200" y="6374616"/>
            <a:ext cx="2133600" cy="365125"/>
          </a:xfrm>
        </p:spPr>
        <p:txBody>
          <a:bodyPr/>
          <a:lstStyle/>
          <a:p>
            <a:fld id="{4E77BC79-9480-1042-96E1-82B94DA0811E}" type="slidenum">
              <a:rPr lang="en-US" smtClean="0"/>
              <a:t>2</a:t>
            </a:fld>
            <a:endParaRPr lang="en-US" dirty="0"/>
          </a:p>
        </p:txBody>
      </p:sp>
    </p:spTree>
    <p:extLst>
      <p:ext uri="{BB962C8B-B14F-4D97-AF65-F5344CB8AC3E}">
        <p14:creationId xmlns:p14="http://schemas.microsoft.com/office/powerpoint/2010/main" val="3852969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1403F-9602-354C-BF95-259910C7EF73}"/>
              </a:ext>
            </a:extLst>
          </p:cNvPr>
          <p:cNvSpPr>
            <a:spLocks noGrp="1"/>
          </p:cNvSpPr>
          <p:nvPr>
            <p:ph type="title"/>
          </p:nvPr>
        </p:nvSpPr>
        <p:spPr/>
        <p:txBody>
          <a:bodyPr>
            <a:normAutofit/>
          </a:bodyPr>
          <a:lstStyle/>
          <a:p>
            <a:r>
              <a:rPr lang="en-US" dirty="0">
                <a:effectLst/>
              </a:rPr>
              <a:t>Kernighan-Lin (KL) Algorithm</a:t>
            </a:r>
            <a:endParaRPr lang="en-US" dirty="0"/>
          </a:p>
        </p:txBody>
      </p:sp>
      <p:sp>
        <p:nvSpPr>
          <p:cNvPr id="3" name="Content Placeholder 2">
            <a:extLst>
              <a:ext uri="{FF2B5EF4-FFF2-40B4-BE49-F238E27FC236}">
                <a16:creationId xmlns:a16="http://schemas.microsoft.com/office/drawing/2014/main" id="{C7572643-57CF-1242-84A8-3868AD83F4B4}"/>
              </a:ext>
            </a:extLst>
          </p:cNvPr>
          <p:cNvSpPr>
            <a:spLocks noGrp="1"/>
          </p:cNvSpPr>
          <p:nvPr>
            <p:ph idx="1"/>
          </p:nvPr>
        </p:nvSpPr>
        <p:spPr/>
        <p:txBody>
          <a:bodyPr/>
          <a:lstStyle/>
          <a:p>
            <a:r>
              <a:rPr lang="en-US" dirty="0"/>
              <a:t>“An Efficient Heuristic Procedure for Partitioning Graphs,” </a:t>
            </a:r>
            <a:r>
              <a:rPr lang="en-US" i="1" dirty="0"/>
              <a:t>The Bell System Technical Journal</a:t>
            </a:r>
            <a:r>
              <a:rPr lang="en-US" dirty="0"/>
              <a:t>, 49(2):291-307, 1970</a:t>
            </a:r>
          </a:p>
        </p:txBody>
      </p:sp>
      <p:pic>
        <p:nvPicPr>
          <p:cNvPr id="20484" name="Picture 4" descr="PPT - Kernighan-Lin Algorithm PowerPoint Presentation, free download -  ID:1438810">
            <a:extLst>
              <a:ext uri="{FF2B5EF4-FFF2-40B4-BE49-F238E27FC236}">
                <a16:creationId xmlns:a16="http://schemas.microsoft.com/office/drawing/2014/main" id="{C650B918-949F-AB4B-8959-7466254D5BF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238" t="34762" r="15595" b="39365"/>
          <a:stretch/>
        </p:blipFill>
        <p:spPr bwMode="auto">
          <a:xfrm>
            <a:off x="838200" y="2830283"/>
            <a:ext cx="10515132" cy="29500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92616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E5D0-D058-D940-9249-51A231531FCA}"/>
              </a:ext>
            </a:extLst>
          </p:cNvPr>
          <p:cNvSpPr>
            <a:spLocks noGrp="1"/>
          </p:cNvSpPr>
          <p:nvPr>
            <p:ph type="title"/>
          </p:nvPr>
        </p:nvSpPr>
        <p:spPr/>
        <p:txBody>
          <a:bodyPr/>
          <a:lstStyle/>
          <a:p>
            <a:r>
              <a:rPr lang="en-US" dirty="0"/>
              <a:t>Restricted Partition Problem</a:t>
            </a:r>
          </a:p>
        </p:txBody>
      </p:sp>
      <p:sp>
        <p:nvSpPr>
          <p:cNvPr id="3" name="Content Placeholder 2">
            <a:extLst>
              <a:ext uri="{FF2B5EF4-FFF2-40B4-BE49-F238E27FC236}">
                <a16:creationId xmlns:a16="http://schemas.microsoft.com/office/drawing/2014/main" id="{9CC30A0D-AE68-4F40-AF12-092CF969756C}"/>
              </a:ext>
            </a:extLst>
          </p:cNvPr>
          <p:cNvSpPr>
            <a:spLocks noGrp="1"/>
          </p:cNvSpPr>
          <p:nvPr>
            <p:ph idx="1"/>
          </p:nvPr>
        </p:nvSpPr>
        <p:spPr/>
        <p:txBody>
          <a:bodyPr/>
          <a:lstStyle/>
          <a:p>
            <a:pPr eaLnBrk="1" hangingPunct="1"/>
            <a:r>
              <a:rPr lang="en-US" altLang="zh-TW" b="1" dirty="0">
                <a:ea typeface="新細明體" panose="02020500000000000000" pitchFamily="18" charset="-120"/>
              </a:rPr>
              <a:t>Restrictions</a:t>
            </a:r>
          </a:p>
          <a:p>
            <a:pPr lvl="1" eaLnBrk="1" hangingPunct="1"/>
            <a:r>
              <a:rPr lang="en-US" altLang="zh-TW" dirty="0">
                <a:ea typeface="新細明體" panose="02020500000000000000" pitchFamily="18" charset="-120"/>
              </a:rPr>
              <a:t>For </a:t>
            </a:r>
            <a:r>
              <a:rPr lang="en-US" altLang="zh-TW" dirty="0" err="1">
                <a:ea typeface="新細明體" panose="02020500000000000000" pitchFamily="18" charset="-120"/>
              </a:rPr>
              <a:t>Bisectioning</a:t>
            </a:r>
            <a:r>
              <a:rPr lang="en-US" altLang="zh-TW" dirty="0">
                <a:ea typeface="新細明體" panose="02020500000000000000" pitchFamily="18" charset="-120"/>
              </a:rPr>
              <a:t> of circuit (k=2, two-way partitioning)</a:t>
            </a:r>
          </a:p>
          <a:p>
            <a:pPr lvl="1" eaLnBrk="1" hangingPunct="1"/>
            <a:r>
              <a:rPr lang="en-US" altLang="zh-TW" dirty="0">
                <a:ea typeface="新細明體" panose="02020500000000000000" pitchFamily="18" charset="-120"/>
              </a:rPr>
              <a:t>Assume all gates are of the same size</a:t>
            </a:r>
          </a:p>
          <a:p>
            <a:pPr lvl="1" eaLnBrk="1" hangingPunct="1"/>
            <a:r>
              <a:rPr lang="en-US" altLang="zh-TW" dirty="0">
                <a:ea typeface="新細明體" panose="02020500000000000000" pitchFamily="18" charset="-120"/>
              </a:rPr>
              <a:t>Works only for 2-terminal nets</a:t>
            </a:r>
          </a:p>
          <a:p>
            <a:pPr eaLnBrk="1" hangingPunct="1"/>
            <a:r>
              <a:rPr lang="en-US" altLang="zh-TW" b="1" dirty="0">
                <a:ea typeface="新細明體" panose="02020500000000000000" pitchFamily="18" charset="-120"/>
              </a:rPr>
              <a:t>If all nets are 2-terminal, the hypergraph is called a graph</a:t>
            </a:r>
            <a:endParaRPr lang="zh-TW" altLang="en-US" b="1" dirty="0">
              <a:ea typeface="新細明體" panose="02020500000000000000" pitchFamily="18" charset="-120"/>
            </a:endParaRPr>
          </a:p>
          <a:p>
            <a:endParaRPr lang="en-US" dirty="0"/>
          </a:p>
        </p:txBody>
      </p:sp>
      <p:grpSp>
        <p:nvGrpSpPr>
          <p:cNvPr id="4" name="Group 4">
            <a:extLst>
              <a:ext uri="{FF2B5EF4-FFF2-40B4-BE49-F238E27FC236}">
                <a16:creationId xmlns:a16="http://schemas.microsoft.com/office/drawing/2014/main" id="{60006068-E653-154E-B8AC-841D18E25AC9}"/>
              </a:ext>
            </a:extLst>
          </p:cNvPr>
          <p:cNvGrpSpPr>
            <a:grpSpLocks/>
          </p:cNvGrpSpPr>
          <p:nvPr/>
        </p:nvGrpSpPr>
        <p:grpSpPr bwMode="auto">
          <a:xfrm>
            <a:off x="1722416" y="4087813"/>
            <a:ext cx="3914775" cy="1931987"/>
            <a:chOff x="510" y="2640"/>
            <a:chExt cx="2466" cy="1217"/>
          </a:xfrm>
        </p:grpSpPr>
        <p:sp>
          <p:nvSpPr>
            <p:cNvPr id="5" name="Oval 5">
              <a:extLst>
                <a:ext uri="{FF2B5EF4-FFF2-40B4-BE49-F238E27FC236}">
                  <a16:creationId xmlns:a16="http://schemas.microsoft.com/office/drawing/2014/main" id="{4ECCF8DB-2504-9A40-A0CB-47214F227104}"/>
                </a:ext>
              </a:extLst>
            </p:cNvPr>
            <p:cNvSpPr>
              <a:spLocks noChangeAspect="1" noChangeArrowheads="1"/>
            </p:cNvSpPr>
            <p:nvPr/>
          </p:nvSpPr>
          <p:spPr bwMode="auto">
            <a:xfrm rot="8402547">
              <a:off x="1649" y="3167"/>
              <a:ext cx="69" cy="69"/>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Oval 6">
              <a:extLst>
                <a:ext uri="{FF2B5EF4-FFF2-40B4-BE49-F238E27FC236}">
                  <a16:creationId xmlns:a16="http://schemas.microsoft.com/office/drawing/2014/main" id="{D1FC16D6-A074-E142-B6A5-F81FF288968F}"/>
                </a:ext>
              </a:extLst>
            </p:cNvPr>
            <p:cNvSpPr>
              <a:spLocks noChangeAspect="1" noChangeArrowheads="1"/>
            </p:cNvSpPr>
            <p:nvPr/>
          </p:nvSpPr>
          <p:spPr bwMode="auto">
            <a:xfrm rot="8402547">
              <a:off x="2704" y="3465"/>
              <a:ext cx="68" cy="69"/>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Oval 7">
              <a:extLst>
                <a:ext uri="{FF2B5EF4-FFF2-40B4-BE49-F238E27FC236}">
                  <a16:creationId xmlns:a16="http://schemas.microsoft.com/office/drawing/2014/main" id="{067DD5ED-8BE4-8E47-B293-82F9E0A13BA5}"/>
                </a:ext>
              </a:extLst>
            </p:cNvPr>
            <p:cNvSpPr>
              <a:spLocks noChangeAspect="1" noChangeArrowheads="1"/>
            </p:cNvSpPr>
            <p:nvPr/>
          </p:nvSpPr>
          <p:spPr bwMode="auto">
            <a:xfrm rot="8402547">
              <a:off x="2222" y="2869"/>
              <a:ext cx="69" cy="69"/>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Oval 8">
              <a:extLst>
                <a:ext uri="{FF2B5EF4-FFF2-40B4-BE49-F238E27FC236}">
                  <a16:creationId xmlns:a16="http://schemas.microsoft.com/office/drawing/2014/main" id="{3944B5B9-0059-0A4E-B015-B2DC02E0F3EB}"/>
                </a:ext>
              </a:extLst>
            </p:cNvPr>
            <p:cNvSpPr>
              <a:spLocks noChangeAspect="1" noChangeArrowheads="1"/>
            </p:cNvSpPr>
            <p:nvPr/>
          </p:nvSpPr>
          <p:spPr bwMode="auto">
            <a:xfrm rot="8402547">
              <a:off x="2222" y="3465"/>
              <a:ext cx="69" cy="69"/>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 name="AutoShape 9">
              <a:extLst>
                <a:ext uri="{FF2B5EF4-FFF2-40B4-BE49-F238E27FC236}">
                  <a16:creationId xmlns:a16="http://schemas.microsoft.com/office/drawing/2014/main" id="{4FC81A4D-AAF0-B04A-8B6A-01334596A694}"/>
                </a:ext>
              </a:extLst>
            </p:cNvPr>
            <p:cNvSpPr>
              <a:spLocks noChangeAspect="1" noChangeArrowheads="1"/>
            </p:cNvSpPr>
            <p:nvPr/>
          </p:nvSpPr>
          <p:spPr bwMode="auto">
            <a:xfrm>
              <a:off x="2148" y="3412"/>
              <a:ext cx="687" cy="174"/>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0" name="AutoShape 10">
              <a:extLst>
                <a:ext uri="{FF2B5EF4-FFF2-40B4-BE49-F238E27FC236}">
                  <a16:creationId xmlns:a16="http://schemas.microsoft.com/office/drawing/2014/main" id="{84283782-6CD6-C646-99D1-AD1A49623ABA}"/>
                </a:ext>
              </a:extLst>
            </p:cNvPr>
            <p:cNvSpPr>
              <a:spLocks noChangeAspect="1" noChangeArrowheads="1"/>
            </p:cNvSpPr>
            <p:nvPr/>
          </p:nvSpPr>
          <p:spPr bwMode="auto">
            <a:xfrm rot="3008715">
              <a:off x="2020" y="3113"/>
              <a:ext cx="945" cy="173"/>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1" name="Text Box 11">
              <a:extLst>
                <a:ext uri="{FF2B5EF4-FFF2-40B4-BE49-F238E27FC236}">
                  <a16:creationId xmlns:a16="http://schemas.microsoft.com/office/drawing/2014/main" id="{E571EB46-C8DF-4E4A-948A-26899519F947}"/>
                </a:ext>
              </a:extLst>
            </p:cNvPr>
            <p:cNvSpPr txBox="1">
              <a:spLocks noChangeAspect="1" noChangeArrowheads="1"/>
            </p:cNvSpPr>
            <p:nvPr/>
          </p:nvSpPr>
          <p:spPr bwMode="auto">
            <a:xfrm>
              <a:off x="1428" y="2896"/>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12" name="Text Box 12">
              <a:extLst>
                <a:ext uri="{FF2B5EF4-FFF2-40B4-BE49-F238E27FC236}">
                  <a16:creationId xmlns:a16="http://schemas.microsoft.com/office/drawing/2014/main" id="{0FC34FF5-F00E-474E-9E7D-FE43FD138CE8}"/>
                </a:ext>
              </a:extLst>
            </p:cNvPr>
            <p:cNvSpPr txBox="1">
              <a:spLocks noChangeAspect="1" noChangeArrowheads="1"/>
            </p:cNvSpPr>
            <p:nvPr/>
          </p:nvSpPr>
          <p:spPr bwMode="auto">
            <a:xfrm>
              <a:off x="2309" y="2640"/>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chemeClr val="tx2"/>
                  </a:solidFill>
                  <a:ea typeface="新細明體" panose="02020500000000000000" pitchFamily="18" charset="-120"/>
                </a:rPr>
                <a:t>B</a:t>
              </a:r>
            </a:p>
          </p:txBody>
        </p:sp>
        <p:sp>
          <p:nvSpPr>
            <p:cNvPr id="13" name="Text Box 13">
              <a:extLst>
                <a:ext uri="{FF2B5EF4-FFF2-40B4-BE49-F238E27FC236}">
                  <a16:creationId xmlns:a16="http://schemas.microsoft.com/office/drawing/2014/main" id="{5C503D0C-5793-ED45-994B-D8A031E6D397}"/>
                </a:ext>
              </a:extLst>
            </p:cNvPr>
            <p:cNvSpPr txBox="1">
              <a:spLocks noChangeAspect="1" noChangeArrowheads="1"/>
            </p:cNvSpPr>
            <p:nvPr/>
          </p:nvSpPr>
          <p:spPr bwMode="auto">
            <a:xfrm>
              <a:off x="2111" y="356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14" name="Text Box 14">
              <a:extLst>
                <a:ext uri="{FF2B5EF4-FFF2-40B4-BE49-F238E27FC236}">
                  <a16:creationId xmlns:a16="http://schemas.microsoft.com/office/drawing/2014/main" id="{BB9C0D7E-B554-094F-8E9B-F073971F264C}"/>
                </a:ext>
              </a:extLst>
            </p:cNvPr>
            <p:cNvSpPr txBox="1">
              <a:spLocks noChangeAspect="1" noChangeArrowheads="1"/>
            </p:cNvSpPr>
            <p:nvPr/>
          </p:nvSpPr>
          <p:spPr bwMode="auto">
            <a:xfrm>
              <a:off x="2721" y="3557"/>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15" name="Text Box 15">
              <a:extLst>
                <a:ext uri="{FF2B5EF4-FFF2-40B4-BE49-F238E27FC236}">
                  <a16:creationId xmlns:a16="http://schemas.microsoft.com/office/drawing/2014/main" id="{2B48A11C-43B9-BE4A-B233-6D08E13409BC}"/>
                </a:ext>
              </a:extLst>
            </p:cNvPr>
            <p:cNvSpPr txBox="1">
              <a:spLocks noChangeAspect="1" noChangeArrowheads="1"/>
            </p:cNvSpPr>
            <p:nvPr/>
          </p:nvSpPr>
          <p:spPr bwMode="auto">
            <a:xfrm>
              <a:off x="510" y="3339"/>
              <a:ext cx="1420"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zh-TW">
                  <a:solidFill>
                    <a:schemeClr val="tx2"/>
                  </a:solidFill>
                  <a:ea typeface="新細明體" panose="02020500000000000000" pitchFamily="18" charset="-120"/>
                </a:rPr>
                <a:t>Hypergraph </a:t>
              </a:r>
            </a:p>
            <a:p>
              <a:pPr eaLnBrk="1" hangingPunct="1">
                <a:spcBef>
                  <a:spcPct val="0"/>
                </a:spcBef>
                <a:buFontTx/>
                <a:buNone/>
              </a:pPr>
              <a:r>
                <a:rPr lang="en-US" altLang="zh-TW">
                  <a:solidFill>
                    <a:schemeClr val="tx2"/>
                  </a:solidFill>
                  <a:ea typeface="新細明體" panose="02020500000000000000" pitchFamily="18" charset="-120"/>
                </a:rPr>
                <a:t>Representation</a:t>
              </a:r>
            </a:p>
          </p:txBody>
        </p:sp>
        <p:sp>
          <p:nvSpPr>
            <p:cNvPr id="16" name="AutoShape 16">
              <a:extLst>
                <a:ext uri="{FF2B5EF4-FFF2-40B4-BE49-F238E27FC236}">
                  <a16:creationId xmlns:a16="http://schemas.microsoft.com/office/drawing/2014/main" id="{1CE16D33-4BB5-884B-A014-6112AB30DA7D}"/>
                </a:ext>
              </a:extLst>
            </p:cNvPr>
            <p:cNvSpPr>
              <a:spLocks noChangeAspect="1" noChangeArrowheads="1"/>
            </p:cNvSpPr>
            <p:nvPr/>
          </p:nvSpPr>
          <p:spPr bwMode="auto">
            <a:xfrm rot="1644608">
              <a:off x="1521" y="3260"/>
              <a:ext cx="887" cy="174"/>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 name="AutoShape 17">
              <a:extLst>
                <a:ext uri="{FF2B5EF4-FFF2-40B4-BE49-F238E27FC236}">
                  <a16:creationId xmlns:a16="http://schemas.microsoft.com/office/drawing/2014/main" id="{BED016E9-D6CA-4546-A8B5-DF9EE54D4B73}"/>
                </a:ext>
              </a:extLst>
            </p:cNvPr>
            <p:cNvSpPr>
              <a:spLocks noChangeAspect="1" noChangeArrowheads="1"/>
            </p:cNvSpPr>
            <p:nvPr/>
          </p:nvSpPr>
          <p:spPr bwMode="auto">
            <a:xfrm rot="-5393755">
              <a:off x="1864" y="3122"/>
              <a:ext cx="779" cy="174"/>
            </a:xfrm>
            <a:prstGeom prst="roundRect">
              <a:avLst>
                <a:gd name="adj" fmla="val 16667"/>
              </a:avLst>
            </a:prstGeom>
            <a:noFill/>
            <a:ln w="19050">
              <a:solidFill>
                <a:schemeClr val="tx1"/>
              </a:solidFill>
              <a:prstDash val="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grpSp>
        <p:nvGrpSpPr>
          <p:cNvPr id="18" name="Group 18">
            <a:extLst>
              <a:ext uri="{FF2B5EF4-FFF2-40B4-BE49-F238E27FC236}">
                <a16:creationId xmlns:a16="http://schemas.microsoft.com/office/drawing/2014/main" id="{643BE5A4-2699-EC45-AA18-06ED7102D6C5}"/>
              </a:ext>
            </a:extLst>
          </p:cNvPr>
          <p:cNvGrpSpPr>
            <a:grpSpLocks/>
          </p:cNvGrpSpPr>
          <p:nvPr/>
        </p:nvGrpSpPr>
        <p:grpSpPr bwMode="auto">
          <a:xfrm>
            <a:off x="6627420" y="4160838"/>
            <a:ext cx="3730625" cy="1858962"/>
            <a:chOff x="3072" y="2686"/>
            <a:chExt cx="2350" cy="1171"/>
          </a:xfrm>
        </p:grpSpPr>
        <p:sp>
          <p:nvSpPr>
            <p:cNvPr id="19" name="Text Box 19">
              <a:extLst>
                <a:ext uri="{FF2B5EF4-FFF2-40B4-BE49-F238E27FC236}">
                  <a16:creationId xmlns:a16="http://schemas.microsoft.com/office/drawing/2014/main" id="{39E23704-F4E2-6E41-8D11-D432889CAB7F}"/>
                </a:ext>
              </a:extLst>
            </p:cNvPr>
            <p:cNvSpPr txBox="1">
              <a:spLocks noChangeAspect="1" noChangeArrowheads="1"/>
            </p:cNvSpPr>
            <p:nvPr/>
          </p:nvSpPr>
          <p:spPr bwMode="auto">
            <a:xfrm>
              <a:off x="3072" y="3339"/>
              <a:ext cx="1420" cy="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zh-TW" dirty="0">
                  <a:solidFill>
                    <a:schemeClr val="tx2"/>
                  </a:solidFill>
                  <a:ea typeface="新細明體" panose="02020500000000000000" pitchFamily="18" charset="-120"/>
                </a:rPr>
                <a:t>Graph </a:t>
              </a:r>
            </a:p>
            <a:p>
              <a:pPr eaLnBrk="1" hangingPunct="1">
                <a:spcBef>
                  <a:spcPct val="0"/>
                </a:spcBef>
                <a:buFontTx/>
                <a:buNone/>
              </a:pPr>
              <a:r>
                <a:rPr lang="en-US" altLang="zh-TW" dirty="0">
                  <a:solidFill>
                    <a:schemeClr val="tx2"/>
                  </a:solidFill>
                  <a:ea typeface="新細明體" panose="02020500000000000000" pitchFamily="18" charset="-120"/>
                </a:rPr>
                <a:t>Representation</a:t>
              </a:r>
            </a:p>
          </p:txBody>
        </p:sp>
        <p:sp>
          <p:nvSpPr>
            <p:cNvPr id="20" name="Text Box 20">
              <a:extLst>
                <a:ext uri="{FF2B5EF4-FFF2-40B4-BE49-F238E27FC236}">
                  <a16:creationId xmlns:a16="http://schemas.microsoft.com/office/drawing/2014/main" id="{BA8BCBE1-B05F-B64D-89EA-0E5AE4FA197D}"/>
                </a:ext>
              </a:extLst>
            </p:cNvPr>
            <p:cNvSpPr txBox="1">
              <a:spLocks noChangeAspect="1" noChangeArrowheads="1"/>
            </p:cNvSpPr>
            <p:nvPr/>
          </p:nvSpPr>
          <p:spPr bwMode="auto">
            <a:xfrm>
              <a:off x="3941" y="2915"/>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21" name="Text Box 21">
              <a:extLst>
                <a:ext uri="{FF2B5EF4-FFF2-40B4-BE49-F238E27FC236}">
                  <a16:creationId xmlns:a16="http://schemas.microsoft.com/office/drawing/2014/main" id="{B3793AFE-F0B4-104A-8284-E6523AE70878}"/>
                </a:ext>
              </a:extLst>
            </p:cNvPr>
            <p:cNvSpPr txBox="1">
              <a:spLocks noChangeAspect="1" noChangeArrowheads="1"/>
            </p:cNvSpPr>
            <p:nvPr/>
          </p:nvSpPr>
          <p:spPr bwMode="auto">
            <a:xfrm>
              <a:off x="4720" y="2686"/>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22" name="Text Box 22">
              <a:extLst>
                <a:ext uri="{FF2B5EF4-FFF2-40B4-BE49-F238E27FC236}">
                  <a16:creationId xmlns:a16="http://schemas.microsoft.com/office/drawing/2014/main" id="{7738ECD0-025D-F44B-B647-AC12B1084359}"/>
                </a:ext>
              </a:extLst>
            </p:cNvPr>
            <p:cNvSpPr txBox="1">
              <a:spLocks noChangeAspect="1" noChangeArrowheads="1"/>
            </p:cNvSpPr>
            <p:nvPr/>
          </p:nvSpPr>
          <p:spPr bwMode="auto">
            <a:xfrm>
              <a:off x="4622" y="3506"/>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23" name="Text Box 23">
              <a:extLst>
                <a:ext uri="{FF2B5EF4-FFF2-40B4-BE49-F238E27FC236}">
                  <a16:creationId xmlns:a16="http://schemas.microsoft.com/office/drawing/2014/main" id="{D98F7759-D799-E849-961F-96EB3F4DDF05}"/>
                </a:ext>
              </a:extLst>
            </p:cNvPr>
            <p:cNvSpPr txBox="1">
              <a:spLocks noChangeAspect="1" noChangeArrowheads="1"/>
            </p:cNvSpPr>
            <p:nvPr/>
          </p:nvSpPr>
          <p:spPr bwMode="auto">
            <a:xfrm>
              <a:off x="5167" y="3511"/>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24" name="Line 24">
              <a:extLst>
                <a:ext uri="{FF2B5EF4-FFF2-40B4-BE49-F238E27FC236}">
                  <a16:creationId xmlns:a16="http://schemas.microsoft.com/office/drawing/2014/main" id="{0E18A08A-CDCA-A44D-A623-84BFFB95A324}"/>
                </a:ext>
              </a:extLst>
            </p:cNvPr>
            <p:cNvSpPr>
              <a:spLocks noChangeAspect="1" noChangeShapeType="1"/>
            </p:cNvSpPr>
            <p:nvPr/>
          </p:nvSpPr>
          <p:spPr bwMode="auto">
            <a:xfrm>
              <a:off x="4702" y="2906"/>
              <a:ext cx="0" cy="596"/>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25" name="Line 25">
              <a:extLst>
                <a:ext uri="{FF2B5EF4-FFF2-40B4-BE49-F238E27FC236}">
                  <a16:creationId xmlns:a16="http://schemas.microsoft.com/office/drawing/2014/main" id="{CEAC0A35-26A0-184E-9573-FEB212BC07C4}"/>
                </a:ext>
              </a:extLst>
            </p:cNvPr>
            <p:cNvSpPr>
              <a:spLocks noChangeAspect="1" noChangeShapeType="1"/>
            </p:cNvSpPr>
            <p:nvPr/>
          </p:nvSpPr>
          <p:spPr bwMode="auto">
            <a:xfrm flipH="1" flipV="1">
              <a:off x="4116" y="3190"/>
              <a:ext cx="596" cy="321"/>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26" name="Line 26">
              <a:extLst>
                <a:ext uri="{FF2B5EF4-FFF2-40B4-BE49-F238E27FC236}">
                  <a16:creationId xmlns:a16="http://schemas.microsoft.com/office/drawing/2014/main" id="{65646DEA-4F59-9F45-B9A2-045CE0066367}"/>
                </a:ext>
              </a:extLst>
            </p:cNvPr>
            <p:cNvSpPr>
              <a:spLocks noChangeAspect="1" noChangeShapeType="1"/>
            </p:cNvSpPr>
            <p:nvPr/>
          </p:nvSpPr>
          <p:spPr bwMode="auto">
            <a:xfrm flipV="1">
              <a:off x="4692" y="3502"/>
              <a:ext cx="505"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7" name="Line 27">
              <a:extLst>
                <a:ext uri="{FF2B5EF4-FFF2-40B4-BE49-F238E27FC236}">
                  <a16:creationId xmlns:a16="http://schemas.microsoft.com/office/drawing/2014/main" id="{14E4270B-0E84-9946-BA27-CA94ED417E4A}"/>
                </a:ext>
              </a:extLst>
            </p:cNvPr>
            <p:cNvSpPr>
              <a:spLocks noChangeAspect="1" noChangeShapeType="1"/>
            </p:cNvSpPr>
            <p:nvPr/>
          </p:nvSpPr>
          <p:spPr bwMode="auto">
            <a:xfrm flipH="1" flipV="1">
              <a:off x="4719" y="2906"/>
              <a:ext cx="459" cy="596"/>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28" name="Oval 28">
              <a:extLst>
                <a:ext uri="{FF2B5EF4-FFF2-40B4-BE49-F238E27FC236}">
                  <a16:creationId xmlns:a16="http://schemas.microsoft.com/office/drawing/2014/main" id="{266116B8-9655-3147-B874-2B87FB9E6D7E}"/>
                </a:ext>
              </a:extLst>
            </p:cNvPr>
            <p:cNvSpPr>
              <a:spLocks noChangeAspect="1" noChangeArrowheads="1"/>
            </p:cNvSpPr>
            <p:nvPr/>
          </p:nvSpPr>
          <p:spPr bwMode="auto">
            <a:xfrm rot="8402547">
              <a:off x="5150" y="3465"/>
              <a:ext cx="69" cy="69"/>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9" name="Oval 29">
              <a:extLst>
                <a:ext uri="{FF2B5EF4-FFF2-40B4-BE49-F238E27FC236}">
                  <a16:creationId xmlns:a16="http://schemas.microsoft.com/office/drawing/2014/main" id="{871362FC-9674-6044-BF22-27A3FCC7ACBC}"/>
                </a:ext>
              </a:extLst>
            </p:cNvPr>
            <p:cNvSpPr>
              <a:spLocks noChangeAspect="1" noChangeArrowheads="1"/>
            </p:cNvSpPr>
            <p:nvPr/>
          </p:nvSpPr>
          <p:spPr bwMode="auto">
            <a:xfrm rot="8402547">
              <a:off x="4669" y="2869"/>
              <a:ext cx="68" cy="69"/>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0" name="Oval 30">
              <a:extLst>
                <a:ext uri="{FF2B5EF4-FFF2-40B4-BE49-F238E27FC236}">
                  <a16:creationId xmlns:a16="http://schemas.microsoft.com/office/drawing/2014/main" id="{59929961-5066-7F40-8924-5D76B86EF36A}"/>
                </a:ext>
              </a:extLst>
            </p:cNvPr>
            <p:cNvSpPr>
              <a:spLocks noChangeAspect="1" noChangeArrowheads="1"/>
            </p:cNvSpPr>
            <p:nvPr/>
          </p:nvSpPr>
          <p:spPr bwMode="auto">
            <a:xfrm rot="8402547">
              <a:off x="4096" y="3167"/>
              <a:ext cx="68" cy="69"/>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1" name="Oval 31">
              <a:extLst>
                <a:ext uri="{FF2B5EF4-FFF2-40B4-BE49-F238E27FC236}">
                  <a16:creationId xmlns:a16="http://schemas.microsoft.com/office/drawing/2014/main" id="{7157BC9B-ED2B-174B-BF19-91FD61B3E0E8}"/>
                </a:ext>
              </a:extLst>
            </p:cNvPr>
            <p:cNvSpPr>
              <a:spLocks noChangeAspect="1" noChangeArrowheads="1"/>
            </p:cNvSpPr>
            <p:nvPr/>
          </p:nvSpPr>
          <p:spPr bwMode="auto">
            <a:xfrm rot="8402547">
              <a:off x="4669" y="3465"/>
              <a:ext cx="68" cy="69"/>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3658058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5C028-6C4B-284F-9C80-CB905FD79E98}"/>
              </a:ext>
            </a:extLst>
          </p:cNvPr>
          <p:cNvSpPr>
            <a:spLocks noGrp="1"/>
          </p:cNvSpPr>
          <p:nvPr>
            <p:ph type="title"/>
          </p:nvPr>
        </p:nvSpPr>
        <p:spPr/>
        <p:txBody>
          <a:bodyPr/>
          <a:lstStyle/>
          <a:p>
            <a:r>
              <a:rPr lang="en-US" dirty="0"/>
              <a:t>Problem Formulation</a:t>
            </a:r>
          </a:p>
        </p:txBody>
      </p:sp>
      <p:sp>
        <p:nvSpPr>
          <p:cNvPr id="3" name="Content Placeholder 2">
            <a:extLst>
              <a:ext uri="{FF2B5EF4-FFF2-40B4-BE49-F238E27FC236}">
                <a16:creationId xmlns:a16="http://schemas.microsoft.com/office/drawing/2014/main" id="{F1CE403A-F91B-064F-85D4-80E57D600578}"/>
              </a:ext>
            </a:extLst>
          </p:cNvPr>
          <p:cNvSpPr>
            <a:spLocks noGrp="1"/>
          </p:cNvSpPr>
          <p:nvPr>
            <p:ph idx="1"/>
          </p:nvPr>
        </p:nvSpPr>
        <p:spPr/>
        <p:txBody>
          <a:bodyPr/>
          <a:lstStyle/>
          <a:p>
            <a:pPr eaLnBrk="1" hangingPunct="1"/>
            <a:r>
              <a:rPr lang="en-US" altLang="zh-TW" b="1" dirty="0">
                <a:ea typeface="新細明體" panose="02020500000000000000" pitchFamily="18" charset="-120"/>
              </a:rPr>
              <a:t>Input: A graph with </a:t>
            </a:r>
          </a:p>
          <a:p>
            <a:pPr lvl="1" eaLnBrk="1" hangingPunct="1"/>
            <a:r>
              <a:rPr lang="en-US" altLang="zh-TW" dirty="0">
                <a:ea typeface="新細明體" panose="02020500000000000000" pitchFamily="18" charset="-120"/>
              </a:rPr>
              <a:t>Set vertices </a:t>
            </a:r>
            <a:r>
              <a:rPr lang="en-US" altLang="zh-TW" i="1" dirty="0">
                <a:ea typeface="新細明體" panose="02020500000000000000" pitchFamily="18" charset="-120"/>
              </a:rPr>
              <a:t>V</a:t>
            </a:r>
            <a:r>
              <a:rPr lang="en-US" altLang="zh-TW" dirty="0">
                <a:ea typeface="新細明體" panose="02020500000000000000" pitchFamily="18" charset="-120"/>
              </a:rPr>
              <a:t> (|</a:t>
            </a:r>
            <a:r>
              <a:rPr lang="en-US" altLang="zh-TW" i="1" dirty="0">
                <a:ea typeface="新細明體" panose="02020500000000000000" pitchFamily="18" charset="-120"/>
              </a:rPr>
              <a:t>V</a:t>
            </a:r>
            <a:r>
              <a:rPr lang="en-US" altLang="zh-TW" dirty="0">
                <a:ea typeface="新細明體" panose="02020500000000000000" pitchFamily="18" charset="-120"/>
              </a:rPr>
              <a:t>| = </a:t>
            </a:r>
            <a:r>
              <a:rPr lang="en-US" altLang="zh-TW" i="1" dirty="0">
                <a:ea typeface="新細明體" panose="02020500000000000000" pitchFamily="18" charset="-120"/>
              </a:rPr>
              <a:t>2n</a:t>
            </a:r>
            <a:r>
              <a:rPr lang="en-US" altLang="zh-TW" dirty="0">
                <a:ea typeface="新細明體" panose="02020500000000000000" pitchFamily="18" charset="-120"/>
              </a:rPr>
              <a:t>)</a:t>
            </a:r>
          </a:p>
          <a:p>
            <a:pPr lvl="1" eaLnBrk="1" hangingPunct="1"/>
            <a:r>
              <a:rPr lang="en-US" altLang="zh-TW" dirty="0">
                <a:ea typeface="新細明體" panose="02020500000000000000" pitchFamily="18" charset="-120"/>
              </a:rPr>
              <a:t>Set of edges </a:t>
            </a:r>
            <a:r>
              <a:rPr lang="en-US" altLang="zh-TW" i="1" dirty="0">
                <a:ea typeface="新細明體" panose="02020500000000000000" pitchFamily="18" charset="-120"/>
              </a:rPr>
              <a:t>E</a:t>
            </a:r>
            <a:r>
              <a:rPr lang="en-US" altLang="zh-TW" dirty="0">
                <a:ea typeface="新細明體" panose="02020500000000000000" pitchFamily="18" charset="-120"/>
              </a:rPr>
              <a:t> (|</a:t>
            </a:r>
            <a:r>
              <a:rPr lang="en-US" altLang="zh-TW" i="1" dirty="0">
                <a:ea typeface="新細明體" panose="02020500000000000000" pitchFamily="18" charset="-120"/>
              </a:rPr>
              <a:t>E</a:t>
            </a:r>
            <a:r>
              <a:rPr lang="en-US" altLang="zh-TW" dirty="0">
                <a:ea typeface="新細明體" panose="02020500000000000000" pitchFamily="18" charset="-120"/>
              </a:rPr>
              <a:t>| = </a:t>
            </a:r>
            <a:r>
              <a:rPr lang="en-US" altLang="zh-TW" i="1" dirty="0">
                <a:ea typeface="新細明體" panose="02020500000000000000" pitchFamily="18" charset="-120"/>
              </a:rPr>
              <a:t>m</a:t>
            </a:r>
            <a:r>
              <a:rPr lang="en-US" altLang="zh-TW" dirty="0">
                <a:ea typeface="新細明體" panose="02020500000000000000" pitchFamily="18" charset="-120"/>
              </a:rPr>
              <a:t>) </a:t>
            </a:r>
          </a:p>
          <a:p>
            <a:pPr lvl="1" eaLnBrk="1" hangingPunct="1"/>
            <a:r>
              <a:rPr lang="en-US" altLang="zh-TW" dirty="0">
                <a:ea typeface="新細明體" panose="02020500000000000000" pitchFamily="18" charset="-120"/>
              </a:rPr>
              <a:t>Cost </a:t>
            </a:r>
            <a:r>
              <a:rPr lang="en-US" altLang="zh-TW" i="1" dirty="0" err="1">
                <a:ea typeface="新細明體" panose="02020500000000000000" pitchFamily="18" charset="-120"/>
              </a:rPr>
              <a:t>c</a:t>
            </a:r>
            <a:r>
              <a:rPr lang="en-US" altLang="zh-TW" i="1" baseline="-25000" dirty="0" err="1">
                <a:ea typeface="新細明體" panose="02020500000000000000" pitchFamily="18" charset="-120"/>
              </a:rPr>
              <a:t>AB</a:t>
            </a:r>
            <a:r>
              <a:rPr lang="en-US" altLang="zh-TW" dirty="0">
                <a:ea typeface="新細明體" panose="02020500000000000000" pitchFamily="18" charset="-120"/>
              </a:rPr>
              <a:t> for each edge {</a:t>
            </a:r>
            <a:r>
              <a:rPr lang="en-US" altLang="zh-TW" i="1" dirty="0">
                <a:ea typeface="新細明體" panose="02020500000000000000" pitchFamily="18" charset="-120"/>
              </a:rPr>
              <a:t>A</a:t>
            </a:r>
            <a:r>
              <a:rPr lang="en-US" altLang="zh-TW" dirty="0">
                <a:ea typeface="新細明體" panose="02020500000000000000" pitchFamily="18" charset="-120"/>
              </a:rPr>
              <a:t>, </a:t>
            </a:r>
            <a:r>
              <a:rPr lang="en-US" altLang="zh-TW" i="1" dirty="0">
                <a:ea typeface="新細明體" panose="02020500000000000000" pitchFamily="18" charset="-120"/>
              </a:rPr>
              <a:t>B</a:t>
            </a:r>
            <a:r>
              <a:rPr lang="en-US" altLang="zh-TW" dirty="0">
                <a:ea typeface="新細明體" panose="02020500000000000000" pitchFamily="18" charset="-120"/>
              </a:rPr>
              <a:t>} in </a:t>
            </a:r>
            <a:r>
              <a:rPr lang="en-US" altLang="zh-TW" i="1" dirty="0">
                <a:ea typeface="新細明體" panose="02020500000000000000" pitchFamily="18" charset="-120"/>
              </a:rPr>
              <a:t>E</a:t>
            </a:r>
          </a:p>
          <a:p>
            <a:pPr eaLnBrk="1" hangingPunct="1"/>
            <a:r>
              <a:rPr lang="en-US" altLang="zh-TW" b="1" dirty="0">
                <a:ea typeface="新細明體" panose="02020500000000000000" pitchFamily="18" charset="-120"/>
              </a:rPr>
              <a:t>Output: 2 partitions </a:t>
            </a:r>
            <a:r>
              <a:rPr lang="en-US" altLang="zh-TW" b="1" i="1" dirty="0">
                <a:ea typeface="新細明體" panose="02020500000000000000" pitchFamily="18" charset="-120"/>
              </a:rPr>
              <a:t>X</a:t>
            </a:r>
            <a:r>
              <a:rPr lang="en-US" altLang="zh-TW" b="1" dirty="0">
                <a:ea typeface="新細明體" panose="02020500000000000000" pitchFamily="18" charset="-120"/>
              </a:rPr>
              <a:t> &amp; </a:t>
            </a:r>
            <a:r>
              <a:rPr lang="en-US" altLang="zh-TW" b="1" i="1" dirty="0">
                <a:ea typeface="新細明體" panose="02020500000000000000" pitchFamily="18" charset="-120"/>
              </a:rPr>
              <a:t>Y</a:t>
            </a:r>
            <a:r>
              <a:rPr lang="en-US" altLang="zh-TW" b="1" dirty="0">
                <a:ea typeface="新細明體" panose="02020500000000000000" pitchFamily="18" charset="-120"/>
              </a:rPr>
              <a:t> such that</a:t>
            </a:r>
          </a:p>
          <a:p>
            <a:pPr lvl="1" eaLnBrk="1" hangingPunct="1"/>
            <a:r>
              <a:rPr lang="en-US" altLang="zh-TW" dirty="0">
                <a:ea typeface="新細明體" panose="02020500000000000000" pitchFamily="18" charset="-120"/>
              </a:rPr>
              <a:t>Total cost of edges cut is minimized</a:t>
            </a:r>
          </a:p>
          <a:p>
            <a:pPr lvl="1" eaLnBrk="1" hangingPunct="1"/>
            <a:r>
              <a:rPr lang="en-US" altLang="zh-TW" dirty="0">
                <a:ea typeface="新細明體" panose="02020500000000000000" pitchFamily="18" charset="-120"/>
              </a:rPr>
              <a:t>Each partition has </a:t>
            </a:r>
            <a:r>
              <a:rPr lang="en-US" altLang="zh-TW" i="1" dirty="0">
                <a:ea typeface="新細明體" panose="02020500000000000000" pitchFamily="18" charset="-120"/>
              </a:rPr>
              <a:t>n</a:t>
            </a:r>
            <a:r>
              <a:rPr lang="en-US" altLang="zh-TW" dirty="0">
                <a:ea typeface="新細明體" panose="02020500000000000000" pitchFamily="18" charset="-120"/>
              </a:rPr>
              <a:t> vertices</a:t>
            </a:r>
          </a:p>
          <a:p>
            <a:pPr eaLnBrk="1" hangingPunct="1"/>
            <a:r>
              <a:rPr lang="en-US" altLang="zh-TW" b="1" dirty="0">
                <a:ea typeface="新細明體" panose="02020500000000000000" pitchFamily="18" charset="-120"/>
              </a:rPr>
              <a:t>This problem has been proven to be NP-complete</a:t>
            </a:r>
          </a:p>
          <a:p>
            <a:pPr lvl="1"/>
            <a:r>
              <a:rPr lang="en-US" altLang="zh-TW" dirty="0">
                <a:ea typeface="新細明體" panose="02020500000000000000" pitchFamily="18" charset="-120"/>
              </a:rPr>
              <a:t>Very difficult to find the optimal partition efficiently</a:t>
            </a:r>
            <a:endParaRPr lang="en-US" dirty="0"/>
          </a:p>
        </p:txBody>
      </p:sp>
    </p:spTree>
    <p:extLst>
      <p:ext uri="{BB962C8B-B14F-4D97-AF65-F5344CB8AC3E}">
        <p14:creationId xmlns:p14="http://schemas.microsoft.com/office/powerpoint/2010/main" val="1153652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20AD8-7732-714B-AF6C-971B2E291736}"/>
              </a:ext>
            </a:extLst>
          </p:cNvPr>
          <p:cNvSpPr>
            <a:spLocks noGrp="1"/>
          </p:cNvSpPr>
          <p:nvPr>
            <p:ph type="title"/>
          </p:nvPr>
        </p:nvSpPr>
        <p:spPr/>
        <p:txBody>
          <a:bodyPr/>
          <a:lstStyle/>
          <a:p>
            <a:r>
              <a:rPr lang="en-US" dirty="0"/>
              <a:t>A Naive Approach …</a:t>
            </a:r>
          </a:p>
        </p:txBody>
      </p:sp>
      <p:sp>
        <p:nvSpPr>
          <p:cNvPr id="3" name="Content Placeholder 2">
            <a:extLst>
              <a:ext uri="{FF2B5EF4-FFF2-40B4-BE49-F238E27FC236}">
                <a16:creationId xmlns:a16="http://schemas.microsoft.com/office/drawing/2014/main" id="{4EB43B3B-C033-C34F-B49A-334D749AA4BB}"/>
              </a:ext>
            </a:extLst>
          </p:cNvPr>
          <p:cNvSpPr>
            <a:spLocks noGrp="1"/>
          </p:cNvSpPr>
          <p:nvPr>
            <p:ph idx="1"/>
          </p:nvPr>
        </p:nvSpPr>
        <p:spPr/>
        <p:txBody>
          <a:bodyPr/>
          <a:lstStyle/>
          <a:p>
            <a:pPr eaLnBrk="1" hangingPunct="1"/>
            <a:r>
              <a:rPr lang="en-US" altLang="zh-TW" dirty="0">
                <a:ea typeface="新細明體" panose="02020500000000000000" pitchFamily="18" charset="-120"/>
              </a:rPr>
              <a:t>Try </a:t>
            </a:r>
            <a:r>
              <a:rPr lang="en-US" altLang="zh-TW" u="sng" dirty="0">
                <a:ea typeface="新細明體" panose="02020500000000000000" pitchFamily="18" charset="-120"/>
              </a:rPr>
              <a:t>all</a:t>
            </a:r>
            <a:r>
              <a:rPr lang="en-US" altLang="zh-TW" dirty="0">
                <a:ea typeface="新細明體" panose="02020500000000000000" pitchFamily="18" charset="-120"/>
              </a:rPr>
              <a:t> possible bisections, find the best one</a:t>
            </a:r>
          </a:p>
          <a:p>
            <a:pPr eaLnBrk="1" hangingPunct="1"/>
            <a:r>
              <a:rPr lang="en-US" altLang="zh-TW" dirty="0">
                <a:ea typeface="新細明體" panose="02020500000000000000" pitchFamily="18" charset="-120"/>
              </a:rPr>
              <a:t>If there are </a:t>
            </a:r>
            <a:r>
              <a:rPr lang="en-US" altLang="zh-TW" i="1" dirty="0">
                <a:ea typeface="新細明體" panose="02020500000000000000" pitchFamily="18" charset="-120"/>
              </a:rPr>
              <a:t>2n</a:t>
            </a:r>
            <a:r>
              <a:rPr lang="en-US" altLang="zh-TW" dirty="0">
                <a:ea typeface="新細明體" panose="02020500000000000000" pitchFamily="18" charset="-120"/>
              </a:rPr>
              <a:t> vertices, </a:t>
            </a:r>
          </a:p>
          <a:p>
            <a:pPr eaLnBrk="1" hangingPunct="1">
              <a:buFont typeface="Wingdings" pitchFamily="2" charset="2"/>
              <a:buNone/>
            </a:pPr>
            <a:r>
              <a:rPr lang="en-US" altLang="zh-TW" dirty="0">
                <a:ea typeface="新細明體" panose="02020500000000000000" pitchFamily="18" charset="-120"/>
              </a:rPr>
              <a:t>	# of possibilities =</a:t>
            </a:r>
            <a:endParaRPr lang="en-US" altLang="zh-TW" i="1" baseline="30000" dirty="0">
              <a:ea typeface="新細明體" panose="02020500000000000000" pitchFamily="18" charset="-120"/>
            </a:endParaRPr>
          </a:p>
          <a:p>
            <a:pPr eaLnBrk="1" hangingPunct="1"/>
            <a:endParaRPr lang="en-US" altLang="zh-TW" baseline="30000" dirty="0">
              <a:ea typeface="新細明體" panose="02020500000000000000" pitchFamily="18" charset="-120"/>
            </a:endParaRPr>
          </a:p>
          <a:p>
            <a:pPr eaLnBrk="1" hangingPunct="1">
              <a:lnSpc>
                <a:spcPct val="50000"/>
              </a:lnSpc>
            </a:pPr>
            <a:r>
              <a:rPr lang="en-US" altLang="zh-TW" dirty="0">
                <a:ea typeface="新細明體" panose="02020500000000000000" pitchFamily="18" charset="-120"/>
              </a:rPr>
              <a:t>For 4 vertices (A,B,C,D), 3 possibilities</a:t>
            </a:r>
          </a:p>
          <a:p>
            <a:pPr lvl="1" eaLnBrk="1" hangingPunct="1">
              <a:buFontTx/>
              <a:buNone/>
            </a:pPr>
            <a:r>
              <a:rPr lang="en-US" altLang="zh-TW" dirty="0">
                <a:ea typeface="新細明體" panose="02020500000000000000" pitchFamily="18" charset="-120"/>
              </a:rPr>
              <a:t>1.  X={A,B} &amp; Y={C,D}</a:t>
            </a:r>
          </a:p>
          <a:p>
            <a:pPr lvl="1" eaLnBrk="1" hangingPunct="1">
              <a:buFontTx/>
              <a:buNone/>
            </a:pPr>
            <a:r>
              <a:rPr lang="en-US" altLang="zh-TW" dirty="0">
                <a:ea typeface="新細明體" panose="02020500000000000000" pitchFamily="18" charset="-120"/>
              </a:rPr>
              <a:t>2.  X={A,C} &amp; Y={B,D}</a:t>
            </a:r>
          </a:p>
          <a:p>
            <a:pPr lvl="1" eaLnBrk="1" hangingPunct="1">
              <a:buFontTx/>
              <a:buNone/>
            </a:pPr>
            <a:r>
              <a:rPr lang="en-US" altLang="zh-TW" dirty="0">
                <a:ea typeface="新細明體" panose="02020500000000000000" pitchFamily="18" charset="-120"/>
              </a:rPr>
              <a:t>3.  X={A,D} &amp; Y={B,C}</a:t>
            </a:r>
          </a:p>
          <a:p>
            <a:pPr eaLnBrk="1" hangingPunct="1">
              <a:lnSpc>
                <a:spcPct val="140000"/>
              </a:lnSpc>
            </a:pPr>
            <a:r>
              <a:rPr lang="en-US" altLang="zh-TW" dirty="0">
                <a:ea typeface="新細明體" panose="02020500000000000000" pitchFamily="18" charset="-120"/>
              </a:rPr>
              <a:t>For 100 vertices, 5x10</a:t>
            </a:r>
            <a:r>
              <a:rPr lang="en-US" altLang="zh-TW" baseline="30000" dirty="0">
                <a:ea typeface="新細明體" panose="02020500000000000000" pitchFamily="18" charset="-120"/>
              </a:rPr>
              <a:t>28</a:t>
            </a:r>
            <a:r>
              <a:rPr lang="en-US" altLang="zh-TW" dirty="0">
                <a:ea typeface="新細明體" panose="02020500000000000000" pitchFamily="18" charset="-120"/>
              </a:rPr>
              <a:t> possibilities</a:t>
            </a:r>
          </a:p>
          <a:p>
            <a:pPr lvl="1" eaLnBrk="1" hangingPunct="1"/>
            <a:r>
              <a:rPr lang="en-US" altLang="zh-TW" dirty="0">
                <a:ea typeface="新細明體" panose="02020500000000000000" pitchFamily="18" charset="-120"/>
              </a:rPr>
              <a:t>Need 1.59x10</a:t>
            </a:r>
            <a:r>
              <a:rPr lang="en-US" altLang="zh-TW" baseline="30000" dirty="0">
                <a:ea typeface="新細明體" panose="02020500000000000000" pitchFamily="18" charset="-120"/>
              </a:rPr>
              <a:t>13</a:t>
            </a:r>
            <a:r>
              <a:rPr lang="en-US" altLang="zh-TW" dirty="0">
                <a:ea typeface="新細明體" panose="02020500000000000000" pitchFamily="18" charset="-120"/>
              </a:rPr>
              <a:t> years if one can try 100M possibilities per second</a:t>
            </a:r>
            <a:endParaRPr lang="zh-TW" altLang="en-US" dirty="0">
              <a:ea typeface="新細明體" panose="02020500000000000000" pitchFamily="18" charset="-120"/>
            </a:endParaRPr>
          </a:p>
          <a:p>
            <a:endParaRPr lang="en-US" dirty="0"/>
          </a:p>
        </p:txBody>
      </p:sp>
      <p:graphicFrame>
        <p:nvGraphicFramePr>
          <p:cNvPr id="4" name="Object 4">
            <a:extLst>
              <a:ext uri="{FF2B5EF4-FFF2-40B4-BE49-F238E27FC236}">
                <a16:creationId xmlns:a16="http://schemas.microsoft.com/office/drawing/2014/main" id="{ADF88E58-F7DB-984D-A427-670755B4541B}"/>
              </a:ext>
            </a:extLst>
          </p:cNvPr>
          <p:cNvGraphicFramePr>
            <a:graphicFrameLocks noChangeAspect="1"/>
          </p:cNvGraphicFramePr>
          <p:nvPr>
            <p:extLst>
              <p:ext uri="{D42A27DB-BD31-4B8C-83A1-F6EECF244321}">
                <p14:modId xmlns:p14="http://schemas.microsoft.com/office/powerpoint/2010/main" val="1589374607"/>
              </p:ext>
            </p:extLst>
          </p:nvPr>
        </p:nvGraphicFramePr>
        <p:xfrm>
          <a:off x="4093028" y="2488747"/>
          <a:ext cx="609600" cy="485775"/>
        </p:xfrm>
        <a:graphic>
          <a:graphicData uri="http://schemas.openxmlformats.org/presentationml/2006/ole">
            <mc:AlternateContent xmlns:mc="http://schemas.openxmlformats.org/markup-compatibility/2006">
              <mc:Choice xmlns:v="urn:schemas-microsoft-com:vml" Requires="v">
                <p:oleObj spid="_x0000_s22553" name="方程式" r:id="rId3" imgW="9652000" imgH="8191500" progId="Equation.3">
                  <p:embed/>
                </p:oleObj>
              </mc:Choice>
              <mc:Fallback>
                <p:oleObj name="方程式" r:id="rId3" imgW="9652000" imgH="8191500" progId="Equation.3">
                  <p:embed/>
                  <p:pic>
                    <p:nvPicPr>
                      <p:cNvPr id="539652" name="Object 4">
                        <a:extLst>
                          <a:ext uri="{FF2B5EF4-FFF2-40B4-BE49-F238E27FC236}">
                            <a16:creationId xmlns:a16="http://schemas.microsoft.com/office/drawing/2014/main" id="{F66BD886-5507-8040-B29F-EC8159DBAF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93028" y="2488747"/>
                        <a:ext cx="609600" cy="485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 name="Text Box 5">
            <a:extLst>
              <a:ext uri="{FF2B5EF4-FFF2-40B4-BE49-F238E27FC236}">
                <a16:creationId xmlns:a16="http://schemas.microsoft.com/office/drawing/2014/main" id="{BA52B8A8-7C16-0241-A6AE-E1E7E78B79D7}"/>
              </a:ext>
            </a:extLst>
          </p:cNvPr>
          <p:cNvSpPr txBox="1">
            <a:spLocks noChangeArrowheads="1"/>
          </p:cNvSpPr>
          <p:nvPr/>
        </p:nvSpPr>
        <p:spPr bwMode="auto">
          <a:xfrm>
            <a:off x="4702628" y="2460172"/>
            <a:ext cx="3581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buFont typeface="Wingdings" pitchFamily="2" charset="2"/>
              <a:buNone/>
            </a:pPr>
            <a:r>
              <a:rPr lang="en-US" altLang="zh-TW">
                <a:ea typeface="新細明體" panose="02020500000000000000" pitchFamily="18" charset="-120"/>
              </a:rPr>
              <a:t>=</a:t>
            </a:r>
            <a:r>
              <a:rPr lang="en-US" altLang="zh-TW" i="1">
                <a:ea typeface="新細明體" panose="02020500000000000000" pitchFamily="18" charset="-120"/>
              </a:rPr>
              <a:t> (2n)!</a:t>
            </a:r>
            <a:r>
              <a:rPr lang="en-US" altLang="zh-TW">
                <a:ea typeface="新細明體" panose="02020500000000000000" pitchFamily="18" charset="-120"/>
              </a:rPr>
              <a:t> / </a:t>
            </a:r>
            <a:r>
              <a:rPr lang="en-US" altLang="zh-TW" i="1">
                <a:ea typeface="新細明體" panose="02020500000000000000" pitchFamily="18" charset="-120"/>
              </a:rPr>
              <a:t>(2 </a:t>
            </a:r>
            <a:r>
              <a:rPr lang="en-US" altLang="zh-TW" i="1">
                <a:ea typeface="新細明體" panose="02020500000000000000" pitchFamily="18" charset="-120"/>
                <a:cs typeface="Arial" panose="020B0604020202020204" pitchFamily="34" charset="0"/>
              </a:rPr>
              <a:t>× (</a:t>
            </a:r>
            <a:r>
              <a:rPr lang="en-US" altLang="zh-TW" i="1">
                <a:ea typeface="新細明體" panose="02020500000000000000" pitchFamily="18" charset="-120"/>
              </a:rPr>
              <a:t>n!</a:t>
            </a:r>
            <a:r>
              <a:rPr lang="en-US" altLang="zh-TW" i="1" baseline="30000">
                <a:ea typeface="新細明體" panose="02020500000000000000" pitchFamily="18" charset="-120"/>
              </a:rPr>
              <a:t>2</a:t>
            </a:r>
            <a:r>
              <a:rPr lang="en-US" altLang="zh-TW" i="1">
                <a:ea typeface="新細明體" panose="02020500000000000000" pitchFamily="18" charset="-120"/>
              </a:rPr>
              <a:t>))</a:t>
            </a:r>
            <a:r>
              <a:rPr lang="en-US" altLang="zh-TW" baseline="30000">
                <a:ea typeface="新細明體" panose="02020500000000000000" pitchFamily="18" charset="-120"/>
              </a:rPr>
              <a:t> </a:t>
            </a:r>
            <a:r>
              <a:rPr lang="en-US" altLang="zh-TW">
                <a:ea typeface="新細明體" panose="02020500000000000000" pitchFamily="18" charset="-120"/>
              </a:rPr>
              <a:t>= </a:t>
            </a:r>
            <a:r>
              <a:rPr lang="en-US" altLang="zh-TW" i="1">
                <a:ea typeface="新細明體" panose="02020500000000000000" pitchFamily="18" charset="-120"/>
              </a:rPr>
              <a:t>n</a:t>
            </a:r>
            <a:r>
              <a:rPr lang="en-US" altLang="zh-TW" i="1" baseline="30000">
                <a:ea typeface="新細明體" panose="02020500000000000000" pitchFamily="18" charset="-120"/>
              </a:rPr>
              <a:t>O(n)</a:t>
            </a:r>
            <a:endParaRPr lang="zh-TW" altLang="en-US">
              <a:latin typeface="Times New Roman" panose="02020603050405020304" pitchFamily="18" charset="0"/>
              <a:ea typeface="新細明體" panose="02020500000000000000" pitchFamily="18" charset="-120"/>
            </a:endParaRPr>
          </a:p>
        </p:txBody>
      </p:sp>
    </p:spTree>
    <p:extLst>
      <p:ext uri="{BB962C8B-B14F-4D97-AF65-F5344CB8AC3E}">
        <p14:creationId xmlns:p14="http://schemas.microsoft.com/office/powerpoint/2010/main" val="2753772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100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2F01A-6E57-584E-8E2C-467369E197F5}"/>
              </a:ext>
            </a:extLst>
          </p:cNvPr>
          <p:cNvSpPr>
            <a:spLocks noGrp="1"/>
          </p:cNvSpPr>
          <p:nvPr>
            <p:ph type="title"/>
          </p:nvPr>
        </p:nvSpPr>
        <p:spPr/>
        <p:txBody>
          <a:bodyPr/>
          <a:lstStyle/>
          <a:p>
            <a:r>
              <a:rPr lang="en-US" dirty="0"/>
              <a:t>Idea of KL Algorithm</a:t>
            </a:r>
          </a:p>
        </p:txBody>
      </p:sp>
      <p:sp>
        <p:nvSpPr>
          <p:cNvPr id="3" name="Content Placeholder 2">
            <a:extLst>
              <a:ext uri="{FF2B5EF4-FFF2-40B4-BE49-F238E27FC236}">
                <a16:creationId xmlns:a16="http://schemas.microsoft.com/office/drawing/2014/main" id="{232E81C8-7373-A241-BC24-CAF7C9F4FCB1}"/>
              </a:ext>
            </a:extLst>
          </p:cNvPr>
          <p:cNvSpPr>
            <a:spLocks noGrp="1"/>
          </p:cNvSpPr>
          <p:nvPr>
            <p:ph idx="1"/>
          </p:nvPr>
        </p:nvSpPr>
        <p:spPr/>
        <p:txBody>
          <a:bodyPr/>
          <a:lstStyle/>
          <a:p>
            <a:pPr eaLnBrk="1" hangingPunct="1"/>
            <a:r>
              <a:rPr lang="en-US" altLang="zh-TW" dirty="0">
                <a:ea typeface="新細明體" panose="02020500000000000000" pitchFamily="18" charset="-120"/>
              </a:rPr>
              <a:t>D</a:t>
            </a:r>
            <a:r>
              <a:rPr lang="en-US" altLang="zh-TW" baseline="-25000" dirty="0">
                <a:ea typeface="新細明體" panose="02020500000000000000" pitchFamily="18" charset="-120"/>
              </a:rPr>
              <a:t>A</a:t>
            </a:r>
            <a:r>
              <a:rPr lang="en-US" altLang="zh-TW" dirty="0">
                <a:ea typeface="新細明體" panose="02020500000000000000" pitchFamily="18" charset="-120"/>
              </a:rPr>
              <a:t> = Decrease in cut value if moving A</a:t>
            </a:r>
          </a:p>
          <a:p>
            <a:pPr lvl="1" eaLnBrk="1" hangingPunct="1"/>
            <a:r>
              <a:rPr lang="en-US" altLang="zh-TW" dirty="0">
                <a:ea typeface="新細明體" panose="02020500000000000000" pitchFamily="18" charset="-120"/>
              </a:rPr>
              <a:t>External cost (connection) E</a:t>
            </a:r>
            <a:r>
              <a:rPr lang="en-US" altLang="zh-TW" baseline="-25000" dirty="0">
                <a:ea typeface="新細明體" panose="02020500000000000000" pitchFamily="18" charset="-120"/>
              </a:rPr>
              <a:t>A </a:t>
            </a:r>
            <a:r>
              <a:rPr lang="en-US" altLang="zh-TW" dirty="0">
                <a:ea typeface="新細明體" panose="02020500000000000000" pitchFamily="18" charset="-120"/>
              </a:rPr>
              <a:t>– Internal cost I</a:t>
            </a:r>
            <a:r>
              <a:rPr lang="en-US" altLang="zh-TW" baseline="-25000" dirty="0">
                <a:ea typeface="新細明體" panose="02020500000000000000" pitchFamily="18" charset="-120"/>
              </a:rPr>
              <a:t>A </a:t>
            </a:r>
          </a:p>
          <a:p>
            <a:pPr lvl="1" eaLnBrk="1" hangingPunct="1"/>
            <a:r>
              <a:rPr lang="en-US" altLang="zh-TW" dirty="0">
                <a:ea typeface="新細明體" panose="02020500000000000000" pitchFamily="18" charset="-120"/>
              </a:rPr>
              <a:t>Moving node a from block X to block Y would increase the value of the </a:t>
            </a:r>
            <a:r>
              <a:rPr lang="en-US" altLang="zh-TW" dirty="0" err="1">
                <a:ea typeface="新細明體" panose="02020500000000000000" pitchFamily="18" charset="-120"/>
              </a:rPr>
              <a:t>cutset</a:t>
            </a:r>
            <a:r>
              <a:rPr lang="en-US" altLang="zh-TW" dirty="0">
                <a:ea typeface="新細明體" panose="02020500000000000000" pitchFamily="18" charset="-120"/>
              </a:rPr>
              <a:t> by E</a:t>
            </a:r>
            <a:r>
              <a:rPr lang="en-US" altLang="zh-TW" baseline="-25000" dirty="0">
                <a:ea typeface="新細明體" panose="02020500000000000000" pitchFamily="18" charset="-120"/>
              </a:rPr>
              <a:t>A </a:t>
            </a:r>
            <a:r>
              <a:rPr lang="en-US" altLang="zh-TW" dirty="0">
                <a:ea typeface="新細明體" panose="02020500000000000000" pitchFamily="18" charset="-120"/>
              </a:rPr>
              <a:t>and decrease it by I</a:t>
            </a:r>
            <a:r>
              <a:rPr lang="en-US" altLang="zh-TW" baseline="-25000" dirty="0">
                <a:ea typeface="新細明體" panose="02020500000000000000" pitchFamily="18" charset="-120"/>
              </a:rPr>
              <a:t>A</a:t>
            </a:r>
            <a:endParaRPr lang="zh-TW" altLang="en-US" baseline="-25000" dirty="0">
              <a:ea typeface="新細明體" panose="02020500000000000000" pitchFamily="18" charset="-120"/>
            </a:endParaRPr>
          </a:p>
          <a:p>
            <a:endParaRPr lang="en-US" dirty="0"/>
          </a:p>
        </p:txBody>
      </p:sp>
      <p:sp>
        <p:nvSpPr>
          <p:cNvPr id="4" name="Text Box 4">
            <a:extLst>
              <a:ext uri="{FF2B5EF4-FFF2-40B4-BE49-F238E27FC236}">
                <a16:creationId xmlns:a16="http://schemas.microsoft.com/office/drawing/2014/main" id="{66954A3A-EE20-BC40-854A-665690ECF9A5}"/>
              </a:ext>
            </a:extLst>
          </p:cNvPr>
          <p:cNvSpPr txBox="1">
            <a:spLocks noChangeAspect="1" noChangeArrowheads="1"/>
          </p:cNvSpPr>
          <p:nvPr/>
        </p:nvSpPr>
        <p:spPr bwMode="auto">
          <a:xfrm>
            <a:off x="5471359" y="5091964"/>
            <a:ext cx="1830388" cy="84137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r>
              <a:rPr lang="en-US" altLang="zh-TW" baseline="-25000">
                <a:solidFill>
                  <a:schemeClr val="tx2"/>
                </a:solidFill>
                <a:ea typeface="新細明體" panose="02020500000000000000" pitchFamily="18" charset="-120"/>
              </a:rPr>
              <a:t>A</a:t>
            </a:r>
            <a:r>
              <a:rPr lang="en-US" altLang="zh-TW">
                <a:solidFill>
                  <a:schemeClr val="tx2"/>
                </a:solidFill>
                <a:ea typeface="新細明體" panose="02020500000000000000" pitchFamily="18" charset="-120"/>
              </a:rPr>
              <a:t> =            </a:t>
            </a:r>
          </a:p>
          <a:p>
            <a:pPr algn="ctr" eaLnBrk="1" hangingPunct="1">
              <a:spcBef>
                <a:spcPct val="0"/>
              </a:spcBef>
              <a:buFontTx/>
              <a:buNone/>
            </a:pPr>
            <a:r>
              <a:rPr lang="en-US" altLang="zh-TW">
                <a:solidFill>
                  <a:schemeClr val="tx2"/>
                </a:solidFill>
                <a:ea typeface="新細明體" panose="02020500000000000000" pitchFamily="18" charset="-120"/>
              </a:rPr>
              <a:t>D</a:t>
            </a:r>
            <a:r>
              <a:rPr lang="en-US" altLang="zh-TW" baseline="-25000">
                <a:solidFill>
                  <a:schemeClr val="tx2"/>
                </a:solidFill>
                <a:ea typeface="新細明體" panose="02020500000000000000" pitchFamily="18" charset="-120"/>
              </a:rPr>
              <a:t>B</a:t>
            </a:r>
            <a:r>
              <a:rPr lang="en-US" altLang="zh-TW">
                <a:solidFill>
                  <a:schemeClr val="tx2"/>
                </a:solidFill>
                <a:ea typeface="新細明體" panose="02020500000000000000" pitchFamily="18" charset="-120"/>
              </a:rPr>
              <a:t> =            </a:t>
            </a:r>
          </a:p>
        </p:txBody>
      </p:sp>
      <p:sp>
        <p:nvSpPr>
          <p:cNvPr id="5" name="Text Box 5">
            <a:extLst>
              <a:ext uri="{FF2B5EF4-FFF2-40B4-BE49-F238E27FC236}">
                <a16:creationId xmlns:a16="http://schemas.microsoft.com/office/drawing/2014/main" id="{A7C595AC-3823-474C-AC21-5294280A4837}"/>
              </a:ext>
            </a:extLst>
          </p:cNvPr>
          <p:cNvSpPr txBox="1">
            <a:spLocks noChangeAspect="1" noChangeArrowheads="1"/>
          </p:cNvSpPr>
          <p:nvPr/>
        </p:nvSpPr>
        <p:spPr bwMode="auto">
          <a:xfrm>
            <a:off x="5468184" y="5091964"/>
            <a:ext cx="1843088" cy="84137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chemeClr val="tx2"/>
                </a:solidFill>
                <a:ea typeface="新細明體" panose="02020500000000000000" pitchFamily="18" charset="-120"/>
              </a:rPr>
              <a:t>     = 2-1 = 1</a:t>
            </a:r>
          </a:p>
          <a:p>
            <a:pPr algn="ctr" eaLnBrk="1" hangingPunct="1">
              <a:spcBef>
                <a:spcPct val="0"/>
              </a:spcBef>
              <a:buFontTx/>
              <a:buNone/>
            </a:pPr>
            <a:r>
              <a:rPr lang="en-US" altLang="zh-TW" dirty="0">
                <a:solidFill>
                  <a:schemeClr val="tx2"/>
                </a:solidFill>
                <a:ea typeface="新細明體" panose="02020500000000000000" pitchFamily="18" charset="-120"/>
              </a:rPr>
              <a:t>     = 1-1 = 0</a:t>
            </a:r>
          </a:p>
        </p:txBody>
      </p:sp>
      <p:grpSp>
        <p:nvGrpSpPr>
          <p:cNvPr id="6" name="Group 39">
            <a:extLst>
              <a:ext uri="{FF2B5EF4-FFF2-40B4-BE49-F238E27FC236}">
                <a16:creationId xmlns:a16="http://schemas.microsoft.com/office/drawing/2014/main" id="{6A7362DB-55A4-C440-853A-441C393C2725}"/>
              </a:ext>
            </a:extLst>
          </p:cNvPr>
          <p:cNvGrpSpPr>
            <a:grpSpLocks/>
          </p:cNvGrpSpPr>
          <p:nvPr/>
        </p:nvGrpSpPr>
        <p:grpSpPr bwMode="auto">
          <a:xfrm>
            <a:off x="5910489" y="3608388"/>
            <a:ext cx="5397167" cy="2146754"/>
            <a:chOff x="2212" y="2234"/>
            <a:chExt cx="2406" cy="957"/>
          </a:xfrm>
        </p:grpSpPr>
        <p:sp>
          <p:nvSpPr>
            <p:cNvPr id="7" name="Oval 7">
              <a:extLst>
                <a:ext uri="{FF2B5EF4-FFF2-40B4-BE49-F238E27FC236}">
                  <a16:creationId xmlns:a16="http://schemas.microsoft.com/office/drawing/2014/main" id="{A9F419D9-7B49-8049-81D7-504559FBB529}"/>
                </a:ext>
              </a:extLst>
            </p:cNvPr>
            <p:cNvSpPr>
              <a:spLocks noChangeAspect="1" noChangeArrowheads="1"/>
            </p:cNvSpPr>
            <p:nvPr/>
          </p:nvSpPr>
          <p:spPr bwMode="auto">
            <a:xfrm rot="8402547">
              <a:off x="3505" y="2623"/>
              <a:ext cx="48" cy="47"/>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Text Box 8">
              <a:extLst>
                <a:ext uri="{FF2B5EF4-FFF2-40B4-BE49-F238E27FC236}">
                  <a16:creationId xmlns:a16="http://schemas.microsoft.com/office/drawing/2014/main" id="{10615E31-8C72-A94B-B9D6-5AEDDE0F898A}"/>
                </a:ext>
              </a:extLst>
            </p:cNvPr>
            <p:cNvSpPr txBox="1">
              <a:spLocks noChangeAspect="1" noChangeArrowheads="1"/>
            </p:cNvSpPr>
            <p:nvPr/>
          </p:nvSpPr>
          <p:spPr bwMode="auto">
            <a:xfrm>
              <a:off x="3936" y="2903"/>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9" name="Text Box 9">
              <a:extLst>
                <a:ext uri="{FF2B5EF4-FFF2-40B4-BE49-F238E27FC236}">
                  <a16:creationId xmlns:a16="http://schemas.microsoft.com/office/drawing/2014/main" id="{2B5A8E9E-695A-BB47-A4DE-F0C54DF97932}"/>
                </a:ext>
              </a:extLst>
            </p:cNvPr>
            <p:cNvSpPr txBox="1">
              <a:spLocks noChangeAspect="1" noChangeArrowheads="1"/>
            </p:cNvSpPr>
            <p:nvPr/>
          </p:nvSpPr>
          <p:spPr bwMode="auto">
            <a:xfrm>
              <a:off x="4076" y="2256"/>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chemeClr val="tx2"/>
                  </a:solidFill>
                  <a:ea typeface="新細明體" panose="02020500000000000000" pitchFamily="18" charset="-120"/>
                </a:rPr>
                <a:t>B</a:t>
              </a:r>
            </a:p>
          </p:txBody>
        </p:sp>
        <p:sp>
          <p:nvSpPr>
            <p:cNvPr id="10" name="Text Box 10">
              <a:extLst>
                <a:ext uri="{FF2B5EF4-FFF2-40B4-BE49-F238E27FC236}">
                  <a16:creationId xmlns:a16="http://schemas.microsoft.com/office/drawing/2014/main" id="{1DE195DA-14CC-1C4D-B267-3B73531F45EE}"/>
                </a:ext>
              </a:extLst>
            </p:cNvPr>
            <p:cNvSpPr txBox="1">
              <a:spLocks noChangeAspect="1" noChangeArrowheads="1"/>
            </p:cNvSpPr>
            <p:nvPr/>
          </p:nvSpPr>
          <p:spPr bwMode="auto">
            <a:xfrm>
              <a:off x="3264" y="2482"/>
              <a:ext cx="23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11" name="Text Box 11">
              <a:extLst>
                <a:ext uri="{FF2B5EF4-FFF2-40B4-BE49-F238E27FC236}">
                  <a16:creationId xmlns:a16="http://schemas.microsoft.com/office/drawing/2014/main" id="{AD173624-4EB6-D941-8368-D0856E89A66F}"/>
                </a:ext>
              </a:extLst>
            </p:cNvPr>
            <p:cNvSpPr txBox="1">
              <a:spLocks noChangeAspect="1" noChangeArrowheads="1"/>
            </p:cNvSpPr>
            <p:nvPr/>
          </p:nvSpPr>
          <p:spPr bwMode="auto">
            <a:xfrm>
              <a:off x="4320" y="290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12" name="Line 12">
              <a:extLst>
                <a:ext uri="{FF2B5EF4-FFF2-40B4-BE49-F238E27FC236}">
                  <a16:creationId xmlns:a16="http://schemas.microsoft.com/office/drawing/2014/main" id="{4FD0D0AF-5FBC-D548-8FC6-9FC7F71AAAD9}"/>
                </a:ext>
              </a:extLst>
            </p:cNvPr>
            <p:cNvSpPr>
              <a:spLocks noChangeAspect="1" noChangeShapeType="1"/>
            </p:cNvSpPr>
            <p:nvPr/>
          </p:nvSpPr>
          <p:spPr bwMode="auto">
            <a:xfrm>
              <a:off x="4062" y="2482"/>
              <a:ext cx="0" cy="41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13" name="Line 13">
              <a:extLst>
                <a:ext uri="{FF2B5EF4-FFF2-40B4-BE49-F238E27FC236}">
                  <a16:creationId xmlns:a16="http://schemas.microsoft.com/office/drawing/2014/main" id="{E455425B-E621-EA4F-92F7-B9CF9D97822A}"/>
                </a:ext>
              </a:extLst>
            </p:cNvPr>
            <p:cNvSpPr>
              <a:spLocks noChangeAspect="1" noChangeShapeType="1"/>
            </p:cNvSpPr>
            <p:nvPr/>
          </p:nvSpPr>
          <p:spPr bwMode="auto">
            <a:xfrm flipH="1" flipV="1">
              <a:off x="3541" y="2659"/>
              <a:ext cx="527" cy="2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4" name="Line 14">
              <a:extLst>
                <a:ext uri="{FF2B5EF4-FFF2-40B4-BE49-F238E27FC236}">
                  <a16:creationId xmlns:a16="http://schemas.microsoft.com/office/drawing/2014/main" id="{9EDD5531-5971-1C41-9430-DF93068F1CEE}"/>
                </a:ext>
              </a:extLst>
            </p:cNvPr>
            <p:cNvSpPr>
              <a:spLocks noChangeAspect="1" noChangeShapeType="1"/>
            </p:cNvSpPr>
            <p:nvPr/>
          </p:nvSpPr>
          <p:spPr bwMode="auto">
            <a:xfrm flipV="1">
              <a:off x="4055" y="2897"/>
              <a:ext cx="351"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5" name="Line 15">
              <a:extLst>
                <a:ext uri="{FF2B5EF4-FFF2-40B4-BE49-F238E27FC236}">
                  <a16:creationId xmlns:a16="http://schemas.microsoft.com/office/drawing/2014/main" id="{6C82BF26-A349-4B47-A5A4-4738E0E36FEA}"/>
                </a:ext>
              </a:extLst>
            </p:cNvPr>
            <p:cNvSpPr>
              <a:spLocks noChangeAspect="1" noChangeShapeType="1"/>
            </p:cNvSpPr>
            <p:nvPr/>
          </p:nvSpPr>
          <p:spPr bwMode="auto">
            <a:xfrm flipH="1" flipV="1">
              <a:off x="4074" y="2482"/>
              <a:ext cx="318" cy="41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16" name="Line 16">
              <a:extLst>
                <a:ext uri="{FF2B5EF4-FFF2-40B4-BE49-F238E27FC236}">
                  <a16:creationId xmlns:a16="http://schemas.microsoft.com/office/drawing/2014/main" id="{23C54407-A850-C342-92CB-B50BB70EB186}"/>
                </a:ext>
              </a:extLst>
            </p:cNvPr>
            <p:cNvSpPr>
              <a:spLocks noChangeAspect="1" noChangeShapeType="1"/>
            </p:cNvSpPr>
            <p:nvPr/>
          </p:nvSpPr>
          <p:spPr bwMode="auto">
            <a:xfrm>
              <a:off x="3918" y="2266"/>
              <a:ext cx="0" cy="924"/>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7" name="Text Box 17">
              <a:extLst>
                <a:ext uri="{FF2B5EF4-FFF2-40B4-BE49-F238E27FC236}">
                  <a16:creationId xmlns:a16="http://schemas.microsoft.com/office/drawing/2014/main" id="{BD04C71E-7E32-A44B-84D1-537F84C036E8}"/>
                </a:ext>
              </a:extLst>
            </p:cNvPr>
            <p:cNvSpPr txBox="1">
              <a:spLocks noChangeAspect="1" noChangeArrowheads="1"/>
            </p:cNvSpPr>
            <p:nvPr/>
          </p:nvSpPr>
          <p:spPr bwMode="auto">
            <a:xfrm>
              <a:off x="3365" y="2234"/>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18" name="Text Box 18">
              <a:extLst>
                <a:ext uri="{FF2B5EF4-FFF2-40B4-BE49-F238E27FC236}">
                  <a16:creationId xmlns:a16="http://schemas.microsoft.com/office/drawing/2014/main" id="{EA92B2BA-684C-094F-BB9D-1C9D0806EFAE}"/>
                </a:ext>
              </a:extLst>
            </p:cNvPr>
            <p:cNvSpPr txBox="1">
              <a:spLocks noChangeAspect="1" noChangeArrowheads="1"/>
            </p:cNvSpPr>
            <p:nvPr/>
          </p:nvSpPr>
          <p:spPr bwMode="auto">
            <a:xfrm>
              <a:off x="4353" y="2234"/>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sp>
          <p:nvSpPr>
            <p:cNvPr id="19" name="AutoShape 19">
              <a:extLst>
                <a:ext uri="{FF2B5EF4-FFF2-40B4-BE49-F238E27FC236}">
                  <a16:creationId xmlns:a16="http://schemas.microsoft.com/office/drawing/2014/main" id="{2176ADDC-9987-BA42-BEB6-CB8AA060BB70}"/>
                </a:ext>
              </a:extLst>
            </p:cNvPr>
            <p:cNvSpPr>
              <a:spLocks noChangeAspect="1" noChangeArrowheads="1"/>
            </p:cNvSpPr>
            <p:nvPr/>
          </p:nvSpPr>
          <p:spPr bwMode="auto">
            <a:xfrm>
              <a:off x="2212" y="2479"/>
              <a:ext cx="383" cy="159"/>
            </a:xfrm>
            <a:prstGeom prst="rightArrow">
              <a:avLst>
                <a:gd name="adj1" fmla="val 50000"/>
                <a:gd name="adj2" fmla="val 60220"/>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0" name="Oval 20">
              <a:extLst>
                <a:ext uri="{FF2B5EF4-FFF2-40B4-BE49-F238E27FC236}">
                  <a16:creationId xmlns:a16="http://schemas.microsoft.com/office/drawing/2014/main" id="{E618467A-D073-A34F-94C3-4999C2F03E64}"/>
                </a:ext>
              </a:extLst>
            </p:cNvPr>
            <p:cNvSpPr>
              <a:spLocks noChangeAspect="1" noChangeArrowheads="1"/>
            </p:cNvSpPr>
            <p:nvPr/>
          </p:nvSpPr>
          <p:spPr bwMode="auto">
            <a:xfrm rot="8402547">
              <a:off x="4373" y="2871"/>
              <a:ext cx="48"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1" name="Oval 21">
              <a:extLst>
                <a:ext uri="{FF2B5EF4-FFF2-40B4-BE49-F238E27FC236}">
                  <a16:creationId xmlns:a16="http://schemas.microsoft.com/office/drawing/2014/main" id="{15514F2B-3C62-744A-8967-ACB067F6F8C3}"/>
                </a:ext>
              </a:extLst>
            </p:cNvPr>
            <p:cNvSpPr>
              <a:spLocks noChangeAspect="1" noChangeArrowheads="1"/>
            </p:cNvSpPr>
            <p:nvPr/>
          </p:nvSpPr>
          <p:spPr bwMode="auto">
            <a:xfrm rot="8402547">
              <a:off x="4038" y="2457"/>
              <a:ext cx="48"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2" name="Oval 22">
              <a:extLst>
                <a:ext uri="{FF2B5EF4-FFF2-40B4-BE49-F238E27FC236}">
                  <a16:creationId xmlns:a16="http://schemas.microsoft.com/office/drawing/2014/main" id="{A8B8F69C-19F7-CF47-894A-7D4BA4E3222F}"/>
                </a:ext>
              </a:extLst>
            </p:cNvPr>
            <p:cNvSpPr>
              <a:spLocks noChangeAspect="1" noChangeArrowheads="1"/>
            </p:cNvSpPr>
            <p:nvPr/>
          </p:nvSpPr>
          <p:spPr bwMode="auto">
            <a:xfrm rot="8402547">
              <a:off x="4038" y="2871"/>
              <a:ext cx="48"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grpSp>
        <p:nvGrpSpPr>
          <p:cNvPr id="23" name="Group 23">
            <a:extLst>
              <a:ext uri="{FF2B5EF4-FFF2-40B4-BE49-F238E27FC236}">
                <a16:creationId xmlns:a16="http://schemas.microsoft.com/office/drawing/2014/main" id="{D9835823-CD0D-B745-A046-8FB91574A3EA}"/>
              </a:ext>
            </a:extLst>
          </p:cNvPr>
          <p:cNvGrpSpPr>
            <a:grpSpLocks/>
          </p:cNvGrpSpPr>
          <p:nvPr/>
        </p:nvGrpSpPr>
        <p:grpSpPr bwMode="auto">
          <a:xfrm>
            <a:off x="1028639" y="3608388"/>
            <a:ext cx="3563773" cy="2443075"/>
            <a:chOff x="1095" y="2234"/>
            <a:chExt cx="1396" cy="957"/>
          </a:xfrm>
        </p:grpSpPr>
        <p:sp>
          <p:nvSpPr>
            <p:cNvPr id="24" name="Text Box 24">
              <a:extLst>
                <a:ext uri="{FF2B5EF4-FFF2-40B4-BE49-F238E27FC236}">
                  <a16:creationId xmlns:a16="http://schemas.microsoft.com/office/drawing/2014/main" id="{1270013C-B2D3-294A-83FE-80A63C1D5F96}"/>
                </a:ext>
              </a:extLst>
            </p:cNvPr>
            <p:cNvSpPr txBox="1">
              <a:spLocks noChangeAspect="1" noChangeArrowheads="1"/>
            </p:cNvSpPr>
            <p:nvPr/>
          </p:nvSpPr>
          <p:spPr bwMode="auto">
            <a:xfrm>
              <a:off x="1397" y="2872"/>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25" name="Text Box 25">
              <a:extLst>
                <a:ext uri="{FF2B5EF4-FFF2-40B4-BE49-F238E27FC236}">
                  <a16:creationId xmlns:a16="http://schemas.microsoft.com/office/drawing/2014/main" id="{59C92027-76D8-D24E-B3EA-468C6240F196}"/>
                </a:ext>
              </a:extLst>
            </p:cNvPr>
            <p:cNvSpPr txBox="1">
              <a:spLocks noChangeAspect="1" noChangeArrowheads="1"/>
            </p:cNvSpPr>
            <p:nvPr/>
          </p:nvSpPr>
          <p:spPr bwMode="auto">
            <a:xfrm>
              <a:off x="1920" y="2256"/>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26" name="Text Box 26">
              <a:extLst>
                <a:ext uri="{FF2B5EF4-FFF2-40B4-BE49-F238E27FC236}">
                  <a16:creationId xmlns:a16="http://schemas.microsoft.com/office/drawing/2014/main" id="{6F728DA5-4FB1-F641-A1CC-B9B979B277AA}"/>
                </a:ext>
              </a:extLst>
            </p:cNvPr>
            <p:cNvSpPr txBox="1">
              <a:spLocks noChangeAspect="1" noChangeArrowheads="1"/>
            </p:cNvSpPr>
            <p:nvPr/>
          </p:nvSpPr>
          <p:spPr bwMode="auto">
            <a:xfrm>
              <a:off x="1095" y="2586"/>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27" name="Text Box 27">
              <a:extLst>
                <a:ext uri="{FF2B5EF4-FFF2-40B4-BE49-F238E27FC236}">
                  <a16:creationId xmlns:a16="http://schemas.microsoft.com/office/drawing/2014/main" id="{E87AC831-3505-304B-94C6-090111256147}"/>
                </a:ext>
              </a:extLst>
            </p:cNvPr>
            <p:cNvSpPr txBox="1">
              <a:spLocks noChangeAspect="1" noChangeArrowheads="1"/>
            </p:cNvSpPr>
            <p:nvPr/>
          </p:nvSpPr>
          <p:spPr bwMode="auto">
            <a:xfrm>
              <a:off x="2220" y="290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28" name="Line 28">
              <a:extLst>
                <a:ext uri="{FF2B5EF4-FFF2-40B4-BE49-F238E27FC236}">
                  <a16:creationId xmlns:a16="http://schemas.microsoft.com/office/drawing/2014/main" id="{75D98512-E309-5440-BA34-2EC668436B8D}"/>
                </a:ext>
              </a:extLst>
            </p:cNvPr>
            <p:cNvSpPr>
              <a:spLocks noChangeAspect="1" noChangeShapeType="1"/>
            </p:cNvSpPr>
            <p:nvPr/>
          </p:nvSpPr>
          <p:spPr bwMode="auto">
            <a:xfrm flipH="1">
              <a:off x="1594" y="2482"/>
              <a:ext cx="341" cy="421"/>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9" name="Line 29">
              <a:extLst>
                <a:ext uri="{FF2B5EF4-FFF2-40B4-BE49-F238E27FC236}">
                  <a16:creationId xmlns:a16="http://schemas.microsoft.com/office/drawing/2014/main" id="{FEDCE9E5-3384-3D42-8AFB-5E825C2198A3}"/>
                </a:ext>
              </a:extLst>
            </p:cNvPr>
            <p:cNvSpPr>
              <a:spLocks noChangeAspect="1" noChangeShapeType="1"/>
            </p:cNvSpPr>
            <p:nvPr/>
          </p:nvSpPr>
          <p:spPr bwMode="auto">
            <a:xfrm flipH="1" flipV="1">
              <a:off x="1343" y="2659"/>
              <a:ext cx="251" cy="2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30" name="Line 30">
              <a:extLst>
                <a:ext uri="{FF2B5EF4-FFF2-40B4-BE49-F238E27FC236}">
                  <a16:creationId xmlns:a16="http://schemas.microsoft.com/office/drawing/2014/main" id="{CC0FF6FB-C671-D14F-8C50-D7F717047F99}"/>
                </a:ext>
              </a:extLst>
            </p:cNvPr>
            <p:cNvSpPr>
              <a:spLocks noChangeAspect="1" noChangeShapeType="1"/>
            </p:cNvSpPr>
            <p:nvPr/>
          </p:nvSpPr>
          <p:spPr bwMode="auto">
            <a:xfrm flipV="1">
              <a:off x="1594" y="2897"/>
              <a:ext cx="685" cy="6"/>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31" name="Line 31">
              <a:extLst>
                <a:ext uri="{FF2B5EF4-FFF2-40B4-BE49-F238E27FC236}">
                  <a16:creationId xmlns:a16="http://schemas.microsoft.com/office/drawing/2014/main" id="{617A0CCB-493B-E74A-A07B-2E79ADB6EC12}"/>
                </a:ext>
              </a:extLst>
            </p:cNvPr>
            <p:cNvSpPr>
              <a:spLocks noChangeAspect="1" noChangeShapeType="1"/>
            </p:cNvSpPr>
            <p:nvPr/>
          </p:nvSpPr>
          <p:spPr bwMode="auto">
            <a:xfrm flipH="1" flipV="1">
              <a:off x="1947" y="2482"/>
              <a:ext cx="319" cy="41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32" name="Line 32">
              <a:extLst>
                <a:ext uri="{FF2B5EF4-FFF2-40B4-BE49-F238E27FC236}">
                  <a16:creationId xmlns:a16="http://schemas.microsoft.com/office/drawing/2014/main" id="{8D2AA2E1-FB5E-034E-8284-25DB63017289}"/>
                </a:ext>
              </a:extLst>
            </p:cNvPr>
            <p:cNvSpPr>
              <a:spLocks noChangeAspect="1" noChangeShapeType="1"/>
            </p:cNvSpPr>
            <p:nvPr/>
          </p:nvSpPr>
          <p:spPr bwMode="auto">
            <a:xfrm>
              <a:off x="1792" y="2266"/>
              <a:ext cx="0" cy="924"/>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33" name="Text Box 33">
              <a:extLst>
                <a:ext uri="{FF2B5EF4-FFF2-40B4-BE49-F238E27FC236}">
                  <a16:creationId xmlns:a16="http://schemas.microsoft.com/office/drawing/2014/main" id="{E7D67046-7E90-BC4A-B9A2-954836E5C3BE}"/>
                </a:ext>
              </a:extLst>
            </p:cNvPr>
            <p:cNvSpPr txBox="1">
              <a:spLocks noChangeAspect="1" noChangeArrowheads="1"/>
            </p:cNvSpPr>
            <p:nvPr/>
          </p:nvSpPr>
          <p:spPr bwMode="auto">
            <a:xfrm>
              <a:off x="1239" y="2234"/>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34" name="Text Box 34">
              <a:extLst>
                <a:ext uri="{FF2B5EF4-FFF2-40B4-BE49-F238E27FC236}">
                  <a16:creationId xmlns:a16="http://schemas.microsoft.com/office/drawing/2014/main" id="{62E5CD57-5691-F543-9553-8BD1107ADC94}"/>
                </a:ext>
              </a:extLst>
            </p:cNvPr>
            <p:cNvSpPr txBox="1">
              <a:spLocks noChangeAspect="1" noChangeArrowheads="1"/>
            </p:cNvSpPr>
            <p:nvPr/>
          </p:nvSpPr>
          <p:spPr bwMode="auto">
            <a:xfrm>
              <a:off x="2226" y="2234"/>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sp>
          <p:nvSpPr>
            <p:cNvPr id="35" name="Oval 35">
              <a:extLst>
                <a:ext uri="{FF2B5EF4-FFF2-40B4-BE49-F238E27FC236}">
                  <a16:creationId xmlns:a16="http://schemas.microsoft.com/office/drawing/2014/main" id="{401D97C6-40E2-314D-8101-78468A1071DE}"/>
                </a:ext>
              </a:extLst>
            </p:cNvPr>
            <p:cNvSpPr>
              <a:spLocks noChangeAspect="1" noChangeArrowheads="1"/>
            </p:cNvSpPr>
            <p:nvPr/>
          </p:nvSpPr>
          <p:spPr bwMode="auto">
            <a:xfrm rot="8402547">
              <a:off x="1307" y="2623"/>
              <a:ext cx="48" cy="47"/>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6" name="Oval 36">
              <a:extLst>
                <a:ext uri="{FF2B5EF4-FFF2-40B4-BE49-F238E27FC236}">
                  <a16:creationId xmlns:a16="http://schemas.microsoft.com/office/drawing/2014/main" id="{D8EEFC6C-8CCB-874F-BB85-066C7746006F}"/>
                </a:ext>
              </a:extLst>
            </p:cNvPr>
            <p:cNvSpPr>
              <a:spLocks noChangeAspect="1" noChangeArrowheads="1"/>
            </p:cNvSpPr>
            <p:nvPr/>
          </p:nvSpPr>
          <p:spPr bwMode="auto">
            <a:xfrm rot="8402547">
              <a:off x="2247" y="2871"/>
              <a:ext cx="47"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7" name="Oval 37">
              <a:extLst>
                <a:ext uri="{FF2B5EF4-FFF2-40B4-BE49-F238E27FC236}">
                  <a16:creationId xmlns:a16="http://schemas.microsoft.com/office/drawing/2014/main" id="{008A1724-859A-E848-AD1A-AE6694E34A48}"/>
                </a:ext>
              </a:extLst>
            </p:cNvPr>
            <p:cNvSpPr>
              <a:spLocks noChangeAspect="1" noChangeArrowheads="1"/>
            </p:cNvSpPr>
            <p:nvPr/>
          </p:nvSpPr>
          <p:spPr bwMode="auto">
            <a:xfrm rot="8402547">
              <a:off x="1912" y="2457"/>
              <a:ext cx="48"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8" name="Oval 38">
              <a:extLst>
                <a:ext uri="{FF2B5EF4-FFF2-40B4-BE49-F238E27FC236}">
                  <a16:creationId xmlns:a16="http://schemas.microsoft.com/office/drawing/2014/main" id="{F4C6D7BC-EC3E-7644-B2AB-E58A15511785}"/>
                </a:ext>
              </a:extLst>
            </p:cNvPr>
            <p:cNvSpPr>
              <a:spLocks noChangeAspect="1" noChangeArrowheads="1"/>
            </p:cNvSpPr>
            <p:nvPr/>
          </p:nvSpPr>
          <p:spPr bwMode="auto">
            <a:xfrm rot="8402547">
              <a:off x="1561" y="2871"/>
              <a:ext cx="48" cy="48"/>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3430354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left)">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Effect transition="in" filter="wipe(left)">
                                      <p:cBhvr>
                                        <p:cTn id="17"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2F01A-6E57-584E-8E2C-467369E197F5}"/>
              </a:ext>
            </a:extLst>
          </p:cNvPr>
          <p:cNvSpPr>
            <a:spLocks noGrp="1"/>
          </p:cNvSpPr>
          <p:nvPr>
            <p:ph type="title"/>
          </p:nvPr>
        </p:nvSpPr>
        <p:spPr/>
        <p:txBody>
          <a:bodyPr/>
          <a:lstStyle/>
          <a:p>
            <a:r>
              <a:rPr lang="en-US" dirty="0"/>
              <a:t>Idea of KL Algorithm</a:t>
            </a:r>
          </a:p>
        </p:txBody>
      </p:sp>
      <p:sp>
        <p:nvSpPr>
          <p:cNvPr id="3" name="Content Placeholder 2">
            <a:extLst>
              <a:ext uri="{FF2B5EF4-FFF2-40B4-BE49-F238E27FC236}">
                <a16:creationId xmlns:a16="http://schemas.microsoft.com/office/drawing/2014/main" id="{232E81C8-7373-A241-BC24-CAF7C9F4FCB1}"/>
              </a:ext>
            </a:extLst>
          </p:cNvPr>
          <p:cNvSpPr>
            <a:spLocks noGrp="1"/>
          </p:cNvSpPr>
          <p:nvPr>
            <p:ph idx="1"/>
          </p:nvPr>
        </p:nvSpPr>
        <p:spPr/>
        <p:txBody>
          <a:bodyPr/>
          <a:lstStyle/>
          <a:p>
            <a:pPr eaLnBrk="1" hangingPunct="1"/>
            <a:r>
              <a:rPr lang="en-US" altLang="zh-TW" dirty="0">
                <a:ea typeface="新細明體" panose="02020500000000000000" pitchFamily="18" charset="-120"/>
              </a:rPr>
              <a:t>Note that we want to balance two partitions</a:t>
            </a:r>
          </a:p>
          <a:p>
            <a:pPr eaLnBrk="1" hangingPunct="1"/>
            <a:r>
              <a:rPr lang="en-US" altLang="zh-TW" dirty="0">
                <a:ea typeface="新細明體" panose="02020500000000000000" pitchFamily="18" charset="-120"/>
              </a:rPr>
              <a:t>If switch A &amp; B, gain(A,B) = </a:t>
            </a:r>
            <a:r>
              <a:rPr lang="en-US" altLang="zh-TW" dirty="0">
                <a:solidFill>
                  <a:srgbClr val="FF0000"/>
                </a:solidFill>
                <a:ea typeface="新細明體" panose="02020500000000000000" pitchFamily="18" charset="-120"/>
              </a:rPr>
              <a:t>D</a:t>
            </a:r>
            <a:r>
              <a:rPr lang="en-US" altLang="zh-TW" baseline="-25000" dirty="0">
                <a:solidFill>
                  <a:srgbClr val="FF0000"/>
                </a:solidFill>
                <a:ea typeface="新細明體" panose="02020500000000000000" pitchFamily="18" charset="-120"/>
              </a:rPr>
              <a:t>a</a:t>
            </a:r>
            <a:r>
              <a:rPr lang="en-US" altLang="zh-TW" dirty="0">
                <a:solidFill>
                  <a:srgbClr val="FF0000"/>
                </a:solidFill>
                <a:ea typeface="新細明體" panose="02020500000000000000" pitchFamily="18" charset="-120"/>
              </a:rPr>
              <a:t> + D</a:t>
            </a:r>
            <a:r>
              <a:rPr lang="en-US" altLang="zh-TW" baseline="-25000" dirty="0">
                <a:solidFill>
                  <a:srgbClr val="FF0000"/>
                </a:solidFill>
                <a:ea typeface="新細明體" panose="02020500000000000000" pitchFamily="18" charset="-120"/>
              </a:rPr>
              <a:t>b</a:t>
            </a:r>
            <a:r>
              <a:rPr lang="en-US" altLang="zh-TW" dirty="0">
                <a:ea typeface="新細明體" panose="02020500000000000000" pitchFamily="18" charset="-120"/>
              </a:rPr>
              <a:t>?</a:t>
            </a:r>
            <a:endParaRPr lang="en-US" altLang="zh-TW" baseline="-25000" dirty="0">
              <a:ea typeface="新細明體" panose="02020500000000000000" pitchFamily="18" charset="-120"/>
            </a:endParaRPr>
          </a:p>
          <a:p>
            <a:endParaRPr lang="en-US" dirty="0"/>
          </a:p>
        </p:txBody>
      </p:sp>
      <p:grpSp>
        <p:nvGrpSpPr>
          <p:cNvPr id="39" name="Group 4">
            <a:extLst>
              <a:ext uri="{FF2B5EF4-FFF2-40B4-BE49-F238E27FC236}">
                <a16:creationId xmlns:a16="http://schemas.microsoft.com/office/drawing/2014/main" id="{15232557-F641-3540-B9B4-922A091A005C}"/>
              </a:ext>
            </a:extLst>
          </p:cNvPr>
          <p:cNvGrpSpPr>
            <a:grpSpLocks/>
          </p:cNvGrpSpPr>
          <p:nvPr/>
        </p:nvGrpSpPr>
        <p:grpSpPr bwMode="auto">
          <a:xfrm>
            <a:off x="1071208" y="3143837"/>
            <a:ext cx="3659677" cy="2575928"/>
            <a:chOff x="627" y="2091"/>
            <a:chExt cx="1810" cy="1274"/>
          </a:xfrm>
        </p:grpSpPr>
        <p:sp>
          <p:nvSpPr>
            <p:cNvPr id="40" name="Line 5">
              <a:extLst>
                <a:ext uri="{FF2B5EF4-FFF2-40B4-BE49-F238E27FC236}">
                  <a16:creationId xmlns:a16="http://schemas.microsoft.com/office/drawing/2014/main" id="{783055CA-A5AF-F446-8834-464CEF75D4FD}"/>
                </a:ext>
              </a:extLst>
            </p:cNvPr>
            <p:cNvSpPr>
              <a:spLocks noChangeShapeType="1"/>
            </p:cNvSpPr>
            <p:nvPr/>
          </p:nvSpPr>
          <p:spPr bwMode="auto">
            <a:xfrm flipH="1">
              <a:off x="1249" y="2422"/>
              <a:ext cx="455" cy="561"/>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1" name="Line 6">
              <a:extLst>
                <a:ext uri="{FF2B5EF4-FFF2-40B4-BE49-F238E27FC236}">
                  <a16:creationId xmlns:a16="http://schemas.microsoft.com/office/drawing/2014/main" id="{248CF933-0C06-4344-80A1-01954E416B49}"/>
                </a:ext>
              </a:extLst>
            </p:cNvPr>
            <p:cNvSpPr>
              <a:spLocks noChangeShapeType="1"/>
            </p:cNvSpPr>
            <p:nvPr/>
          </p:nvSpPr>
          <p:spPr bwMode="auto">
            <a:xfrm flipH="1" flipV="1">
              <a:off x="915" y="2657"/>
              <a:ext cx="334" cy="32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2" name="Line 7">
              <a:extLst>
                <a:ext uri="{FF2B5EF4-FFF2-40B4-BE49-F238E27FC236}">
                  <a16:creationId xmlns:a16="http://schemas.microsoft.com/office/drawing/2014/main" id="{B1B3A1C6-4FAE-FC48-A63B-0ECD3236CCE6}"/>
                </a:ext>
              </a:extLst>
            </p:cNvPr>
            <p:cNvSpPr>
              <a:spLocks noChangeShapeType="1"/>
            </p:cNvSpPr>
            <p:nvPr/>
          </p:nvSpPr>
          <p:spPr bwMode="auto">
            <a:xfrm flipV="1">
              <a:off x="1249" y="2974"/>
              <a:ext cx="913" cy="9"/>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3" name="Line 8">
              <a:extLst>
                <a:ext uri="{FF2B5EF4-FFF2-40B4-BE49-F238E27FC236}">
                  <a16:creationId xmlns:a16="http://schemas.microsoft.com/office/drawing/2014/main" id="{CCB13520-47F1-E348-AD43-9E344042A552}"/>
                </a:ext>
              </a:extLst>
            </p:cNvPr>
            <p:cNvSpPr>
              <a:spLocks noChangeShapeType="1"/>
            </p:cNvSpPr>
            <p:nvPr/>
          </p:nvSpPr>
          <p:spPr bwMode="auto">
            <a:xfrm flipH="1" flipV="1">
              <a:off x="1720" y="2422"/>
              <a:ext cx="424" cy="55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44" name="Oval 9">
              <a:extLst>
                <a:ext uri="{FF2B5EF4-FFF2-40B4-BE49-F238E27FC236}">
                  <a16:creationId xmlns:a16="http://schemas.microsoft.com/office/drawing/2014/main" id="{8BCE7406-13B4-5643-8429-FEDB3563CBDD}"/>
                </a:ext>
              </a:extLst>
            </p:cNvPr>
            <p:cNvSpPr>
              <a:spLocks noChangeArrowheads="1"/>
            </p:cNvSpPr>
            <p:nvPr/>
          </p:nvSpPr>
          <p:spPr bwMode="auto">
            <a:xfrm rot="8402547">
              <a:off x="867" y="2609"/>
              <a:ext cx="64" cy="63"/>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5" name="Oval 10">
              <a:extLst>
                <a:ext uri="{FF2B5EF4-FFF2-40B4-BE49-F238E27FC236}">
                  <a16:creationId xmlns:a16="http://schemas.microsoft.com/office/drawing/2014/main" id="{898ED70A-D90D-C740-BC9A-14A372516D9A}"/>
                </a:ext>
              </a:extLst>
            </p:cNvPr>
            <p:cNvSpPr>
              <a:spLocks noChangeArrowheads="1"/>
            </p:cNvSpPr>
            <p:nvPr/>
          </p:nvSpPr>
          <p:spPr bwMode="auto">
            <a:xfrm rot="8402547">
              <a:off x="2119" y="2940"/>
              <a:ext cx="63"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6" name="Oval 11">
              <a:extLst>
                <a:ext uri="{FF2B5EF4-FFF2-40B4-BE49-F238E27FC236}">
                  <a16:creationId xmlns:a16="http://schemas.microsoft.com/office/drawing/2014/main" id="{B87EFBED-F595-E648-B265-80B790A0A02E}"/>
                </a:ext>
              </a:extLst>
            </p:cNvPr>
            <p:cNvSpPr>
              <a:spLocks noChangeArrowheads="1"/>
            </p:cNvSpPr>
            <p:nvPr/>
          </p:nvSpPr>
          <p:spPr bwMode="auto">
            <a:xfrm rot="8402547">
              <a:off x="1673" y="2388"/>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7" name="Oval 12">
              <a:extLst>
                <a:ext uri="{FF2B5EF4-FFF2-40B4-BE49-F238E27FC236}">
                  <a16:creationId xmlns:a16="http://schemas.microsoft.com/office/drawing/2014/main" id="{DA0FD680-42FC-5C41-9BE8-5CB2DBF7539E}"/>
                </a:ext>
              </a:extLst>
            </p:cNvPr>
            <p:cNvSpPr>
              <a:spLocks noChangeArrowheads="1"/>
            </p:cNvSpPr>
            <p:nvPr/>
          </p:nvSpPr>
          <p:spPr bwMode="auto">
            <a:xfrm rot="8402547">
              <a:off x="1206" y="2940"/>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8" name="Text Box 13">
              <a:extLst>
                <a:ext uri="{FF2B5EF4-FFF2-40B4-BE49-F238E27FC236}">
                  <a16:creationId xmlns:a16="http://schemas.microsoft.com/office/drawing/2014/main" id="{E4A3B26E-4E76-8844-B731-68151B0EA04A}"/>
                </a:ext>
              </a:extLst>
            </p:cNvPr>
            <p:cNvSpPr txBox="1">
              <a:spLocks noChangeArrowheads="1"/>
            </p:cNvSpPr>
            <p:nvPr/>
          </p:nvSpPr>
          <p:spPr bwMode="auto">
            <a:xfrm>
              <a:off x="1027" y="2940"/>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49" name="Text Box 14">
              <a:extLst>
                <a:ext uri="{FF2B5EF4-FFF2-40B4-BE49-F238E27FC236}">
                  <a16:creationId xmlns:a16="http://schemas.microsoft.com/office/drawing/2014/main" id="{2A6F31E6-31D9-CF4E-856D-0F572126681E}"/>
                </a:ext>
              </a:extLst>
            </p:cNvPr>
            <p:cNvSpPr txBox="1">
              <a:spLocks noChangeArrowheads="1"/>
            </p:cNvSpPr>
            <p:nvPr/>
          </p:nvSpPr>
          <p:spPr bwMode="auto">
            <a:xfrm>
              <a:off x="1712" y="2218"/>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chemeClr val="tx2"/>
                  </a:solidFill>
                  <a:ea typeface="新細明體" panose="02020500000000000000" pitchFamily="18" charset="-120"/>
                </a:rPr>
                <a:t>B</a:t>
              </a:r>
            </a:p>
          </p:txBody>
        </p:sp>
        <p:sp>
          <p:nvSpPr>
            <p:cNvPr id="50" name="Text Box 15">
              <a:extLst>
                <a:ext uri="{FF2B5EF4-FFF2-40B4-BE49-F238E27FC236}">
                  <a16:creationId xmlns:a16="http://schemas.microsoft.com/office/drawing/2014/main" id="{8A801049-90C0-8E41-87F5-6A80A4D1693C}"/>
                </a:ext>
              </a:extLst>
            </p:cNvPr>
            <p:cNvSpPr txBox="1">
              <a:spLocks noChangeArrowheads="1"/>
            </p:cNvSpPr>
            <p:nvPr/>
          </p:nvSpPr>
          <p:spPr bwMode="auto">
            <a:xfrm>
              <a:off x="627" y="2561"/>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51" name="Text Box 16">
              <a:extLst>
                <a:ext uri="{FF2B5EF4-FFF2-40B4-BE49-F238E27FC236}">
                  <a16:creationId xmlns:a16="http://schemas.microsoft.com/office/drawing/2014/main" id="{F208F20B-7AC8-D64C-BD4E-561D200C94DD}"/>
                </a:ext>
              </a:extLst>
            </p:cNvPr>
            <p:cNvSpPr txBox="1">
              <a:spLocks noChangeArrowheads="1"/>
            </p:cNvSpPr>
            <p:nvPr/>
          </p:nvSpPr>
          <p:spPr bwMode="auto">
            <a:xfrm>
              <a:off x="2182" y="274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52" name="Line 17">
              <a:extLst>
                <a:ext uri="{FF2B5EF4-FFF2-40B4-BE49-F238E27FC236}">
                  <a16:creationId xmlns:a16="http://schemas.microsoft.com/office/drawing/2014/main" id="{F0ED6BB8-6028-E545-8290-B1EB1686600A}"/>
                </a:ext>
              </a:extLst>
            </p:cNvPr>
            <p:cNvSpPr>
              <a:spLocks noChangeShapeType="1"/>
            </p:cNvSpPr>
            <p:nvPr/>
          </p:nvSpPr>
          <p:spPr bwMode="auto">
            <a:xfrm>
              <a:off x="1513" y="2133"/>
              <a:ext cx="0" cy="1232"/>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3" name="Text Box 18">
              <a:extLst>
                <a:ext uri="{FF2B5EF4-FFF2-40B4-BE49-F238E27FC236}">
                  <a16:creationId xmlns:a16="http://schemas.microsoft.com/office/drawing/2014/main" id="{8B5AF7B7-B29A-A542-8F67-5BE4C92321B6}"/>
                </a:ext>
              </a:extLst>
            </p:cNvPr>
            <p:cNvSpPr txBox="1">
              <a:spLocks noChangeArrowheads="1"/>
            </p:cNvSpPr>
            <p:nvPr/>
          </p:nvSpPr>
          <p:spPr bwMode="auto">
            <a:xfrm>
              <a:off x="819"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54" name="Text Box 19">
              <a:extLst>
                <a:ext uri="{FF2B5EF4-FFF2-40B4-BE49-F238E27FC236}">
                  <a16:creationId xmlns:a16="http://schemas.microsoft.com/office/drawing/2014/main" id="{56F0190B-7C62-BF43-A1BC-21B1D3667C85}"/>
                </a:ext>
              </a:extLst>
            </p:cNvPr>
            <p:cNvSpPr txBox="1">
              <a:spLocks noChangeArrowheads="1"/>
            </p:cNvSpPr>
            <p:nvPr/>
          </p:nvSpPr>
          <p:spPr bwMode="auto">
            <a:xfrm>
              <a:off x="2135"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grpSp>
      <p:sp>
        <p:nvSpPr>
          <p:cNvPr id="56" name="Text Box 23">
            <a:extLst>
              <a:ext uri="{FF2B5EF4-FFF2-40B4-BE49-F238E27FC236}">
                <a16:creationId xmlns:a16="http://schemas.microsoft.com/office/drawing/2014/main" id="{CD3F7CEC-CCDA-054B-869C-FCE9EE86AFD7}"/>
              </a:ext>
            </a:extLst>
          </p:cNvPr>
          <p:cNvSpPr txBox="1">
            <a:spLocks noChangeArrowheads="1"/>
          </p:cNvSpPr>
          <p:nvPr/>
        </p:nvSpPr>
        <p:spPr bwMode="auto">
          <a:xfrm>
            <a:off x="4641446" y="5650110"/>
            <a:ext cx="3033203" cy="46166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rgbClr val="FF0000"/>
                </a:solidFill>
                <a:ea typeface="新細明體" panose="02020500000000000000" pitchFamily="18" charset="-120"/>
              </a:rPr>
              <a:t>gain(A,B) = 1+0 = 1?</a:t>
            </a:r>
          </a:p>
        </p:txBody>
      </p:sp>
      <p:grpSp>
        <p:nvGrpSpPr>
          <p:cNvPr id="57" name="Group 24">
            <a:extLst>
              <a:ext uri="{FF2B5EF4-FFF2-40B4-BE49-F238E27FC236}">
                <a16:creationId xmlns:a16="http://schemas.microsoft.com/office/drawing/2014/main" id="{1F2CA5D7-0A40-A544-93A3-ECF1C0FD5CBE}"/>
              </a:ext>
            </a:extLst>
          </p:cNvPr>
          <p:cNvGrpSpPr>
            <a:grpSpLocks/>
          </p:cNvGrpSpPr>
          <p:nvPr/>
        </p:nvGrpSpPr>
        <p:grpSpPr bwMode="auto">
          <a:xfrm>
            <a:off x="5497513" y="3058208"/>
            <a:ext cx="5199854" cy="2661557"/>
            <a:chOff x="2743" y="2091"/>
            <a:chExt cx="2489" cy="1274"/>
          </a:xfrm>
        </p:grpSpPr>
        <p:sp>
          <p:nvSpPr>
            <p:cNvPr id="58" name="Text Box 25">
              <a:extLst>
                <a:ext uri="{FF2B5EF4-FFF2-40B4-BE49-F238E27FC236}">
                  <a16:creationId xmlns:a16="http://schemas.microsoft.com/office/drawing/2014/main" id="{3A39B4A0-0C64-A041-BAB4-23F1C5309531}"/>
                </a:ext>
              </a:extLst>
            </p:cNvPr>
            <p:cNvSpPr txBox="1">
              <a:spLocks noChangeArrowheads="1"/>
            </p:cNvSpPr>
            <p:nvPr/>
          </p:nvSpPr>
          <p:spPr bwMode="auto">
            <a:xfrm>
              <a:off x="4501" y="2983"/>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59" name="Text Box 26">
              <a:extLst>
                <a:ext uri="{FF2B5EF4-FFF2-40B4-BE49-F238E27FC236}">
                  <a16:creationId xmlns:a16="http://schemas.microsoft.com/office/drawing/2014/main" id="{3A4A64FE-D1B7-3047-AFC9-9FBFA7702A83}"/>
                </a:ext>
              </a:extLst>
            </p:cNvPr>
            <p:cNvSpPr txBox="1">
              <a:spLocks noChangeArrowheads="1"/>
            </p:cNvSpPr>
            <p:nvPr/>
          </p:nvSpPr>
          <p:spPr bwMode="auto">
            <a:xfrm>
              <a:off x="4074" y="2154"/>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60" name="Text Box 27">
              <a:extLst>
                <a:ext uri="{FF2B5EF4-FFF2-40B4-BE49-F238E27FC236}">
                  <a16:creationId xmlns:a16="http://schemas.microsoft.com/office/drawing/2014/main" id="{E36514B7-0E6A-774B-9B43-B9A350139A3D}"/>
                </a:ext>
              </a:extLst>
            </p:cNvPr>
            <p:cNvSpPr txBox="1">
              <a:spLocks noChangeArrowheads="1"/>
            </p:cNvSpPr>
            <p:nvPr/>
          </p:nvSpPr>
          <p:spPr bwMode="auto">
            <a:xfrm>
              <a:off x="3555" y="2561"/>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61" name="Text Box 28">
              <a:extLst>
                <a:ext uri="{FF2B5EF4-FFF2-40B4-BE49-F238E27FC236}">
                  <a16:creationId xmlns:a16="http://schemas.microsoft.com/office/drawing/2014/main" id="{602B545D-493A-224E-8A0D-C28A8BF03B5A}"/>
                </a:ext>
              </a:extLst>
            </p:cNvPr>
            <p:cNvSpPr txBox="1">
              <a:spLocks noChangeArrowheads="1"/>
            </p:cNvSpPr>
            <p:nvPr/>
          </p:nvSpPr>
          <p:spPr bwMode="auto">
            <a:xfrm>
              <a:off x="4958" y="298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62" name="Line 29">
              <a:extLst>
                <a:ext uri="{FF2B5EF4-FFF2-40B4-BE49-F238E27FC236}">
                  <a16:creationId xmlns:a16="http://schemas.microsoft.com/office/drawing/2014/main" id="{181E53B0-304B-D84F-8103-91B8CFF5A15D}"/>
                </a:ext>
              </a:extLst>
            </p:cNvPr>
            <p:cNvSpPr>
              <a:spLocks noChangeShapeType="1"/>
            </p:cNvSpPr>
            <p:nvPr/>
          </p:nvSpPr>
          <p:spPr bwMode="auto">
            <a:xfrm>
              <a:off x="4117" y="2455"/>
              <a:ext cx="419" cy="519"/>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3" name="Line 30">
              <a:extLst>
                <a:ext uri="{FF2B5EF4-FFF2-40B4-BE49-F238E27FC236}">
                  <a16:creationId xmlns:a16="http://schemas.microsoft.com/office/drawing/2014/main" id="{5E753216-2589-8C41-8B2E-FE3C6874329F}"/>
                </a:ext>
              </a:extLst>
            </p:cNvPr>
            <p:cNvSpPr>
              <a:spLocks noChangeShapeType="1"/>
            </p:cNvSpPr>
            <p:nvPr/>
          </p:nvSpPr>
          <p:spPr bwMode="auto">
            <a:xfrm flipH="1" flipV="1">
              <a:off x="3843" y="2657"/>
              <a:ext cx="702" cy="32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4" name="Line 31">
              <a:extLst>
                <a:ext uri="{FF2B5EF4-FFF2-40B4-BE49-F238E27FC236}">
                  <a16:creationId xmlns:a16="http://schemas.microsoft.com/office/drawing/2014/main" id="{8442348C-09AF-8946-8CD7-F98287D9F7ED}"/>
                </a:ext>
              </a:extLst>
            </p:cNvPr>
            <p:cNvSpPr>
              <a:spLocks noChangeShapeType="1"/>
            </p:cNvSpPr>
            <p:nvPr/>
          </p:nvSpPr>
          <p:spPr bwMode="auto">
            <a:xfrm flipV="1">
              <a:off x="4527" y="2974"/>
              <a:ext cx="467"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5" name="Line 32">
              <a:extLst>
                <a:ext uri="{FF2B5EF4-FFF2-40B4-BE49-F238E27FC236}">
                  <a16:creationId xmlns:a16="http://schemas.microsoft.com/office/drawing/2014/main" id="{AFD17C16-9925-4740-A796-A50BF7B071F6}"/>
                </a:ext>
              </a:extLst>
            </p:cNvPr>
            <p:cNvSpPr>
              <a:spLocks noChangeShapeType="1"/>
            </p:cNvSpPr>
            <p:nvPr/>
          </p:nvSpPr>
          <p:spPr bwMode="auto">
            <a:xfrm flipH="1" flipV="1">
              <a:off x="4069" y="2407"/>
              <a:ext cx="907" cy="56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6" name="Line 33">
              <a:extLst>
                <a:ext uri="{FF2B5EF4-FFF2-40B4-BE49-F238E27FC236}">
                  <a16:creationId xmlns:a16="http://schemas.microsoft.com/office/drawing/2014/main" id="{1715950E-17E4-FD4A-8F52-37A76B6203E4}"/>
                </a:ext>
              </a:extLst>
            </p:cNvPr>
            <p:cNvSpPr>
              <a:spLocks noChangeShapeType="1"/>
            </p:cNvSpPr>
            <p:nvPr/>
          </p:nvSpPr>
          <p:spPr bwMode="auto">
            <a:xfrm>
              <a:off x="4345" y="2133"/>
              <a:ext cx="0" cy="1232"/>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7" name="Text Box 34">
              <a:extLst>
                <a:ext uri="{FF2B5EF4-FFF2-40B4-BE49-F238E27FC236}">
                  <a16:creationId xmlns:a16="http://schemas.microsoft.com/office/drawing/2014/main" id="{7DD60AD5-5E45-8740-9AC6-2ED20FA294D3}"/>
                </a:ext>
              </a:extLst>
            </p:cNvPr>
            <p:cNvSpPr txBox="1">
              <a:spLocks noChangeArrowheads="1"/>
            </p:cNvSpPr>
            <p:nvPr/>
          </p:nvSpPr>
          <p:spPr bwMode="auto">
            <a:xfrm>
              <a:off x="3651"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68" name="Text Box 35">
              <a:extLst>
                <a:ext uri="{FF2B5EF4-FFF2-40B4-BE49-F238E27FC236}">
                  <a16:creationId xmlns:a16="http://schemas.microsoft.com/office/drawing/2014/main" id="{851AB1B5-4597-B345-BCBB-3EF1AF2320EE}"/>
                </a:ext>
              </a:extLst>
            </p:cNvPr>
            <p:cNvSpPr txBox="1">
              <a:spLocks noChangeArrowheads="1"/>
            </p:cNvSpPr>
            <p:nvPr/>
          </p:nvSpPr>
          <p:spPr bwMode="auto">
            <a:xfrm>
              <a:off x="4967"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sp>
          <p:nvSpPr>
            <p:cNvPr id="69" name="AutoShape 36">
              <a:extLst>
                <a:ext uri="{FF2B5EF4-FFF2-40B4-BE49-F238E27FC236}">
                  <a16:creationId xmlns:a16="http://schemas.microsoft.com/office/drawing/2014/main" id="{8E76A20D-0D7D-1443-9FB4-4489B6BCF8F7}"/>
                </a:ext>
              </a:extLst>
            </p:cNvPr>
            <p:cNvSpPr>
              <a:spLocks noChangeArrowheads="1"/>
            </p:cNvSpPr>
            <p:nvPr/>
          </p:nvSpPr>
          <p:spPr bwMode="auto">
            <a:xfrm>
              <a:off x="2743" y="2523"/>
              <a:ext cx="510" cy="212"/>
            </a:xfrm>
            <a:prstGeom prst="rightArrow">
              <a:avLst>
                <a:gd name="adj1" fmla="val 50000"/>
                <a:gd name="adj2" fmla="val 60142"/>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0" name="Oval 37">
              <a:extLst>
                <a:ext uri="{FF2B5EF4-FFF2-40B4-BE49-F238E27FC236}">
                  <a16:creationId xmlns:a16="http://schemas.microsoft.com/office/drawing/2014/main" id="{8D11DF0F-7656-0F4C-98F8-82F65EF2731C}"/>
                </a:ext>
              </a:extLst>
            </p:cNvPr>
            <p:cNvSpPr>
              <a:spLocks noChangeArrowheads="1"/>
            </p:cNvSpPr>
            <p:nvPr/>
          </p:nvSpPr>
          <p:spPr bwMode="auto">
            <a:xfrm rot="8402547">
              <a:off x="3795" y="2609"/>
              <a:ext cx="64" cy="63"/>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1" name="Oval 38">
              <a:extLst>
                <a:ext uri="{FF2B5EF4-FFF2-40B4-BE49-F238E27FC236}">
                  <a16:creationId xmlns:a16="http://schemas.microsoft.com/office/drawing/2014/main" id="{FCEC538C-E46D-F049-A19B-F5704830133E}"/>
                </a:ext>
              </a:extLst>
            </p:cNvPr>
            <p:cNvSpPr>
              <a:spLocks noChangeArrowheads="1"/>
            </p:cNvSpPr>
            <p:nvPr/>
          </p:nvSpPr>
          <p:spPr bwMode="auto">
            <a:xfrm rot="8402547">
              <a:off x="4951" y="2940"/>
              <a:ext cx="63"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2" name="Oval 39">
              <a:extLst>
                <a:ext uri="{FF2B5EF4-FFF2-40B4-BE49-F238E27FC236}">
                  <a16:creationId xmlns:a16="http://schemas.microsoft.com/office/drawing/2014/main" id="{5C09ECA4-F9D2-0946-B49C-1E8FBADB1545}"/>
                </a:ext>
              </a:extLst>
            </p:cNvPr>
            <p:cNvSpPr>
              <a:spLocks noChangeArrowheads="1"/>
            </p:cNvSpPr>
            <p:nvPr/>
          </p:nvSpPr>
          <p:spPr bwMode="auto">
            <a:xfrm rot="8402547">
              <a:off x="4069" y="2388"/>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3" name="Oval 40">
              <a:extLst>
                <a:ext uri="{FF2B5EF4-FFF2-40B4-BE49-F238E27FC236}">
                  <a16:creationId xmlns:a16="http://schemas.microsoft.com/office/drawing/2014/main" id="{A10D129B-74E4-1947-B3BE-22C08754C5C1}"/>
                </a:ext>
              </a:extLst>
            </p:cNvPr>
            <p:cNvSpPr>
              <a:spLocks noChangeArrowheads="1"/>
            </p:cNvSpPr>
            <p:nvPr/>
          </p:nvSpPr>
          <p:spPr bwMode="auto">
            <a:xfrm rot="8402547">
              <a:off x="4505" y="2940"/>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391185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wipe(left)">
                                      <p:cBhvr>
                                        <p:cTn id="7" dur="500"/>
                                        <p:tgtEl>
                                          <p:spTgt spid="56"/>
                                        </p:tgtEl>
                                      </p:cBhvr>
                                    </p:animEffect>
                                  </p:childTnLst>
                                  <p:subTnLst>
                                    <p:set>
                                      <p:cBhvr override="childStyle">
                                        <p:cTn dur="1" fill="hold" display="0" masterRel="nextClick" afterEffect="1"/>
                                        <p:tgtEl>
                                          <p:spTgt spid="56"/>
                                        </p:tgtEl>
                                        <p:attrNameLst>
                                          <p:attrName>style.visibility</p:attrName>
                                        </p:attrNameLst>
                                      </p:cBhvr>
                                      <p:to>
                                        <p:strVal val="hidden"/>
                                      </p:to>
                                    </p:set>
                                  </p:subTnLst>
                                </p:cTn>
                              </p:par>
                              <p:par>
                                <p:cTn id="8" presetID="22" presetClass="entr" presetSubtype="8" fill="hold"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wipe(left)">
                                      <p:cBhvr>
                                        <p:cTn id="10"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2F01A-6E57-584E-8E2C-467369E197F5}"/>
              </a:ext>
            </a:extLst>
          </p:cNvPr>
          <p:cNvSpPr>
            <a:spLocks noGrp="1"/>
          </p:cNvSpPr>
          <p:nvPr>
            <p:ph type="title"/>
          </p:nvPr>
        </p:nvSpPr>
        <p:spPr/>
        <p:txBody>
          <a:bodyPr/>
          <a:lstStyle/>
          <a:p>
            <a:r>
              <a:rPr lang="en-US" dirty="0"/>
              <a:t>Idea of KL Algorithm</a:t>
            </a:r>
          </a:p>
        </p:txBody>
      </p:sp>
      <p:sp>
        <p:nvSpPr>
          <p:cNvPr id="3" name="Content Placeholder 2">
            <a:extLst>
              <a:ext uri="{FF2B5EF4-FFF2-40B4-BE49-F238E27FC236}">
                <a16:creationId xmlns:a16="http://schemas.microsoft.com/office/drawing/2014/main" id="{232E81C8-7373-A241-BC24-CAF7C9F4FCB1}"/>
              </a:ext>
            </a:extLst>
          </p:cNvPr>
          <p:cNvSpPr>
            <a:spLocks noGrp="1"/>
          </p:cNvSpPr>
          <p:nvPr>
            <p:ph idx="1"/>
          </p:nvPr>
        </p:nvSpPr>
        <p:spPr/>
        <p:txBody>
          <a:bodyPr/>
          <a:lstStyle/>
          <a:p>
            <a:pPr eaLnBrk="1" hangingPunct="1"/>
            <a:r>
              <a:rPr lang="en-US" altLang="zh-TW" dirty="0">
                <a:ea typeface="新細明體" panose="02020500000000000000" pitchFamily="18" charset="-120"/>
              </a:rPr>
              <a:t>Note that we want to balance two partitions</a:t>
            </a:r>
          </a:p>
          <a:p>
            <a:pPr eaLnBrk="1" hangingPunct="1"/>
            <a:r>
              <a:rPr lang="en-US" altLang="zh-TW" dirty="0">
                <a:ea typeface="新細明體" panose="02020500000000000000" pitchFamily="18" charset="-120"/>
              </a:rPr>
              <a:t>If switch A &amp; B, gain(A,B) = </a:t>
            </a:r>
            <a:r>
              <a:rPr lang="en-US" altLang="zh-TW" dirty="0">
                <a:solidFill>
                  <a:srgbClr val="FF0000"/>
                </a:solidFill>
                <a:ea typeface="新細明體" panose="02020500000000000000" pitchFamily="18" charset="-120"/>
              </a:rPr>
              <a:t>D</a:t>
            </a:r>
            <a:r>
              <a:rPr lang="en-US" altLang="zh-TW" baseline="-25000" dirty="0">
                <a:solidFill>
                  <a:srgbClr val="FF0000"/>
                </a:solidFill>
                <a:ea typeface="新細明體" panose="02020500000000000000" pitchFamily="18" charset="-120"/>
              </a:rPr>
              <a:t>A</a:t>
            </a:r>
            <a:r>
              <a:rPr lang="en-US" altLang="zh-TW" dirty="0">
                <a:solidFill>
                  <a:srgbClr val="FF0000"/>
                </a:solidFill>
                <a:ea typeface="新細明體" panose="02020500000000000000" pitchFamily="18" charset="-120"/>
              </a:rPr>
              <a:t> + D</a:t>
            </a:r>
            <a:r>
              <a:rPr lang="en-US" altLang="zh-TW" baseline="-25000" dirty="0">
                <a:solidFill>
                  <a:srgbClr val="FF0000"/>
                </a:solidFill>
                <a:ea typeface="新細明體" panose="02020500000000000000" pitchFamily="18" charset="-120"/>
              </a:rPr>
              <a:t>B</a:t>
            </a:r>
            <a:r>
              <a:rPr lang="en-US" altLang="zh-TW" dirty="0">
                <a:ea typeface="新細明體" panose="02020500000000000000" pitchFamily="18" charset="-120"/>
              </a:rPr>
              <a:t> </a:t>
            </a:r>
            <a:r>
              <a:rPr lang="en-US" altLang="zh-TW" dirty="0">
                <a:solidFill>
                  <a:srgbClr val="FF0000"/>
                </a:solidFill>
                <a:ea typeface="新細明體" panose="02020500000000000000" pitchFamily="18" charset="-120"/>
              </a:rPr>
              <a:t>– 2C</a:t>
            </a:r>
            <a:r>
              <a:rPr lang="en-US" altLang="zh-TW" baseline="-25000" dirty="0">
                <a:solidFill>
                  <a:srgbClr val="FF0000"/>
                </a:solidFill>
                <a:ea typeface="新細明體" panose="02020500000000000000" pitchFamily="18" charset="-120"/>
              </a:rPr>
              <a:t>AB</a:t>
            </a:r>
          </a:p>
          <a:p>
            <a:pPr lvl="1"/>
            <a:r>
              <a:rPr lang="en-US" altLang="zh-TW" dirty="0" err="1">
                <a:ea typeface="新細明體" panose="02020500000000000000" pitchFamily="18" charset="-120"/>
              </a:rPr>
              <a:t>c</a:t>
            </a:r>
            <a:r>
              <a:rPr lang="en-US" altLang="zh-TW" baseline="-25000" dirty="0" err="1">
                <a:ea typeface="新細明體" panose="02020500000000000000" pitchFamily="18" charset="-120"/>
              </a:rPr>
              <a:t>AB</a:t>
            </a:r>
            <a:r>
              <a:rPr lang="en-US" altLang="zh-TW" baseline="-25000" dirty="0">
                <a:ea typeface="新細明體" panose="02020500000000000000" pitchFamily="18" charset="-120"/>
              </a:rPr>
              <a:t> : </a:t>
            </a:r>
            <a:r>
              <a:rPr lang="en-US" altLang="zh-TW" dirty="0">
                <a:ea typeface="新細明體" panose="02020500000000000000" pitchFamily="18" charset="-120"/>
              </a:rPr>
              <a:t>edge cost for AB</a:t>
            </a:r>
            <a:endParaRPr lang="zh-TW" altLang="en-US" dirty="0">
              <a:ea typeface="新細明體" panose="02020500000000000000" pitchFamily="18" charset="-120"/>
            </a:endParaRPr>
          </a:p>
          <a:p>
            <a:pPr lvl="1"/>
            <a:endParaRPr lang="en-US" dirty="0"/>
          </a:p>
        </p:txBody>
      </p:sp>
      <p:grpSp>
        <p:nvGrpSpPr>
          <p:cNvPr id="39" name="Group 4">
            <a:extLst>
              <a:ext uri="{FF2B5EF4-FFF2-40B4-BE49-F238E27FC236}">
                <a16:creationId xmlns:a16="http://schemas.microsoft.com/office/drawing/2014/main" id="{15232557-F641-3540-B9B4-922A091A005C}"/>
              </a:ext>
            </a:extLst>
          </p:cNvPr>
          <p:cNvGrpSpPr>
            <a:grpSpLocks/>
          </p:cNvGrpSpPr>
          <p:nvPr/>
        </p:nvGrpSpPr>
        <p:grpSpPr bwMode="auto">
          <a:xfrm>
            <a:off x="1071208" y="3143837"/>
            <a:ext cx="3659677" cy="2575928"/>
            <a:chOff x="627" y="2091"/>
            <a:chExt cx="1810" cy="1274"/>
          </a:xfrm>
        </p:grpSpPr>
        <p:sp>
          <p:nvSpPr>
            <p:cNvPr id="40" name="Line 5">
              <a:extLst>
                <a:ext uri="{FF2B5EF4-FFF2-40B4-BE49-F238E27FC236}">
                  <a16:creationId xmlns:a16="http://schemas.microsoft.com/office/drawing/2014/main" id="{783055CA-A5AF-F446-8834-464CEF75D4FD}"/>
                </a:ext>
              </a:extLst>
            </p:cNvPr>
            <p:cNvSpPr>
              <a:spLocks noChangeShapeType="1"/>
            </p:cNvSpPr>
            <p:nvPr/>
          </p:nvSpPr>
          <p:spPr bwMode="auto">
            <a:xfrm flipH="1">
              <a:off x="1249" y="2422"/>
              <a:ext cx="455" cy="561"/>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1" name="Line 6">
              <a:extLst>
                <a:ext uri="{FF2B5EF4-FFF2-40B4-BE49-F238E27FC236}">
                  <a16:creationId xmlns:a16="http://schemas.microsoft.com/office/drawing/2014/main" id="{248CF933-0C06-4344-80A1-01954E416B49}"/>
                </a:ext>
              </a:extLst>
            </p:cNvPr>
            <p:cNvSpPr>
              <a:spLocks noChangeShapeType="1"/>
            </p:cNvSpPr>
            <p:nvPr/>
          </p:nvSpPr>
          <p:spPr bwMode="auto">
            <a:xfrm flipH="1" flipV="1">
              <a:off x="915" y="2657"/>
              <a:ext cx="334" cy="32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2" name="Line 7">
              <a:extLst>
                <a:ext uri="{FF2B5EF4-FFF2-40B4-BE49-F238E27FC236}">
                  <a16:creationId xmlns:a16="http://schemas.microsoft.com/office/drawing/2014/main" id="{B1B3A1C6-4FAE-FC48-A63B-0ECD3236CCE6}"/>
                </a:ext>
              </a:extLst>
            </p:cNvPr>
            <p:cNvSpPr>
              <a:spLocks noChangeShapeType="1"/>
            </p:cNvSpPr>
            <p:nvPr/>
          </p:nvSpPr>
          <p:spPr bwMode="auto">
            <a:xfrm flipV="1">
              <a:off x="1249" y="2974"/>
              <a:ext cx="913" cy="9"/>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3" name="Line 8">
              <a:extLst>
                <a:ext uri="{FF2B5EF4-FFF2-40B4-BE49-F238E27FC236}">
                  <a16:creationId xmlns:a16="http://schemas.microsoft.com/office/drawing/2014/main" id="{CCB13520-47F1-E348-AD43-9E344042A552}"/>
                </a:ext>
              </a:extLst>
            </p:cNvPr>
            <p:cNvSpPr>
              <a:spLocks noChangeShapeType="1"/>
            </p:cNvSpPr>
            <p:nvPr/>
          </p:nvSpPr>
          <p:spPr bwMode="auto">
            <a:xfrm flipH="1" flipV="1">
              <a:off x="1720" y="2422"/>
              <a:ext cx="424" cy="55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44" name="Oval 9">
              <a:extLst>
                <a:ext uri="{FF2B5EF4-FFF2-40B4-BE49-F238E27FC236}">
                  <a16:creationId xmlns:a16="http://schemas.microsoft.com/office/drawing/2014/main" id="{8BCE7406-13B4-5643-8429-FEDB3563CBDD}"/>
                </a:ext>
              </a:extLst>
            </p:cNvPr>
            <p:cNvSpPr>
              <a:spLocks noChangeArrowheads="1"/>
            </p:cNvSpPr>
            <p:nvPr/>
          </p:nvSpPr>
          <p:spPr bwMode="auto">
            <a:xfrm rot="8402547">
              <a:off x="867" y="2609"/>
              <a:ext cx="64" cy="63"/>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5" name="Oval 10">
              <a:extLst>
                <a:ext uri="{FF2B5EF4-FFF2-40B4-BE49-F238E27FC236}">
                  <a16:creationId xmlns:a16="http://schemas.microsoft.com/office/drawing/2014/main" id="{898ED70A-D90D-C740-BC9A-14A372516D9A}"/>
                </a:ext>
              </a:extLst>
            </p:cNvPr>
            <p:cNvSpPr>
              <a:spLocks noChangeArrowheads="1"/>
            </p:cNvSpPr>
            <p:nvPr/>
          </p:nvSpPr>
          <p:spPr bwMode="auto">
            <a:xfrm rot="8402547">
              <a:off x="2119" y="2940"/>
              <a:ext cx="63"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6" name="Oval 11">
              <a:extLst>
                <a:ext uri="{FF2B5EF4-FFF2-40B4-BE49-F238E27FC236}">
                  <a16:creationId xmlns:a16="http://schemas.microsoft.com/office/drawing/2014/main" id="{B87EFBED-F595-E648-B265-80B790A0A02E}"/>
                </a:ext>
              </a:extLst>
            </p:cNvPr>
            <p:cNvSpPr>
              <a:spLocks noChangeArrowheads="1"/>
            </p:cNvSpPr>
            <p:nvPr/>
          </p:nvSpPr>
          <p:spPr bwMode="auto">
            <a:xfrm rot="8402547">
              <a:off x="1673" y="2388"/>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7" name="Oval 12">
              <a:extLst>
                <a:ext uri="{FF2B5EF4-FFF2-40B4-BE49-F238E27FC236}">
                  <a16:creationId xmlns:a16="http://schemas.microsoft.com/office/drawing/2014/main" id="{DA0FD680-42FC-5C41-9BE8-5CB2DBF7539E}"/>
                </a:ext>
              </a:extLst>
            </p:cNvPr>
            <p:cNvSpPr>
              <a:spLocks noChangeArrowheads="1"/>
            </p:cNvSpPr>
            <p:nvPr/>
          </p:nvSpPr>
          <p:spPr bwMode="auto">
            <a:xfrm rot="8402547">
              <a:off x="1206" y="2940"/>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8" name="Text Box 13">
              <a:extLst>
                <a:ext uri="{FF2B5EF4-FFF2-40B4-BE49-F238E27FC236}">
                  <a16:creationId xmlns:a16="http://schemas.microsoft.com/office/drawing/2014/main" id="{E4A3B26E-4E76-8844-B731-68151B0EA04A}"/>
                </a:ext>
              </a:extLst>
            </p:cNvPr>
            <p:cNvSpPr txBox="1">
              <a:spLocks noChangeArrowheads="1"/>
            </p:cNvSpPr>
            <p:nvPr/>
          </p:nvSpPr>
          <p:spPr bwMode="auto">
            <a:xfrm>
              <a:off x="1027" y="2940"/>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49" name="Text Box 14">
              <a:extLst>
                <a:ext uri="{FF2B5EF4-FFF2-40B4-BE49-F238E27FC236}">
                  <a16:creationId xmlns:a16="http://schemas.microsoft.com/office/drawing/2014/main" id="{2A6F31E6-31D9-CF4E-856D-0F572126681E}"/>
                </a:ext>
              </a:extLst>
            </p:cNvPr>
            <p:cNvSpPr txBox="1">
              <a:spLocks noChangeArrowheads="1"/>
            </p:cNvSpPr>
            <p:nvPr/>
          </p:nvSpPr>
          <p:spPr bwMode="auto">
            <a:xfrm>
              <a:off x="1712" y="2218"/>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chemeClr val="tx2"/>
                  </a:solidFill>
                  <a:ea typeface="新細明體" panose="02020500000000000000" pitchFamily="18" charset="-120"/>
                </a:rPr>
                <a:t>B</a:t>
              </a:r>
            </a:p>
          </p:txBody>
        </p:sp>
        <p:sp>
          <p:nvSpPr>
            <p:cNvPr id="50" name="Text Box 15">
              <a:extLst>
                <a:ext uri="{FF2B5EF4-FFF2-40B4-BE49-F238E27FC236}">
                  <a16:creationId xmlns:a16="http://schemas.microsoft.com/office/drawing/2014/main" id="{8A801049-90C0-8E41-87F5-6A80A4D1693C}"/>
                </a:ext>
              </a:extLst>
            </p:cNvPr>
            <p:cNvSpPr txBox="1">
              <a:spLocks noChangeArrowheads="1"/>
            </p:cNvSpPr>
            <p:nvPr/>
          </p:nvSpPr>
          <p:spPr bwMode="auto">
            <a:xfrm>
              <a:off x="627" y="2561"/>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51" name="Text Box 16">
              <a:extLst>
                <a:ext uri="{FF2B5EF4-FFF2-40B4-BE49-F238E27FC236}">
                  <a16:creationId xmlns:a16="http://schemas.microsoft.com/office/drawing/2014/main" id="{F208F20B-7AC8-D64C-BD4E-561D200C94DD}"/>
                </a:ext>
              </a:extLst>
            </p:cNvPr>
            <p:cNvSpPr txBox="1">
              <a:spLocks noChangeArrowheads="1"/>
            </p:cNvSpPr>
            <p:nvPr/>
          </p:nvSpPr>
          <p:spPr bwMode="auto">
            <a:xfrm>
              <a:off x="2182" y="274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52" name="Line 17">
              <a:extLst>
                <a:ext uri="{FF2B5EF4-FFF2-40B4-BE49-F238E27FC236}">
                  <a16:creationId xmlns:a16="http://schemas.microsoft.com/office/drawing/2014/main" id="{F0ED6BB8-6028-E545-8290-B1EB1686600A}"/>
                </a:ext>
              </a:extLst>
            </p:cNvPr>
            <p:cNvSpPr>
              <a:spLocks noChangeShapeType="1"/>
            </p:cNvSpPr>
            <p:nvPr/>
          </p:nvSpPr>
          <p:spPr bwMode="auto">
            <a:xfrm>
              <a:off x="1513" y="2133"/>
              <a:ext cx="0" cy="1232"/>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53" name="Text Box 18">
              <a:extLst>
                <a:ext uri="{FF2B5EF4-FFF2-40B4-BE49-F238E27FC236}">
                  <a16:creationId xmlns:a16="http://schemas.microsoft.com/office/drawing/2014/main" id="{8B5AF7B7-B29A-A542-8F67-5BE4C92321B6}"/>
                </a:ext>
              </a:extLst>
            </p:cNvPr>
            <p:cNvSpPr txBox="1">
              <a:spLocks noChangeArrowheads="1"/>
            </p:cNvSpPr>
            <p:nvPr/>
          </p:nvSpPr>
          <p:spPr bwMode="auto">
            <a:xfrm>
              <a:off x="819"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54" name="Text Box 19">
              <a:extLst>
                <a:ext uri="{FF2B5EF4-FFF2-40B4-BE49-F238E27FC236}">
                  <a16:creationId xmlns:a16="http://schemas.microsoft.com/office/drawing/2014/main" id="{56F0190B-7C62-BF43-A1BC-21B1D3667C85}"/>
                </a:ext>
              </a:extLst>
            </p:cNvPr>
            <p:cNvSpPr txBox="1">
              <a:spLocks noChangeArrowheads="1"/>
            </p:cNvSpPr>
            <p:nvPr/>
          </p:nvSpPr>
          <p:spPr bwMode="auto">
            <a:xfrm>
              <a:off x="2135"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grpSp>
      <p:sp>
        <p:nvSpPr>
          <p:cNvPr id="56" name="Text Box 23">
            <a:extLst>
              <a:ext uri="{FF2B5EF4-FFF2-40B4-BE49-F238E27FC236}">
                <a16:creationId xmlns:a16="http://schemas.microsoft.com/office/drawing/2014/main" id="{CD3F7CEC-CCDA-054B-869C-FCE9EE86AFD7}"/>
              </a:ext>
            </a:extLst>
          </p:cNvPr>
          <p:cNvSpPr txBox="1">
            <a:spLocks noChangeArrowheads="1"/>
          </p:cNvSpPr>
          <p:nvPr/>
        </p:nvSpPr>
        <p:spPr bwMode="auto">
          <a:xfrm>
            <a:off x="4538855" y="5650110"/>
            <a:ext cx="3238386" cy="461665"/>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dirty="0">
                <a:solidFill>
                  <a:srgbClr val="FF0000"/>
                </a:solidFill>
                <a:ea typeface="新細明體" panose="02020500000000000000" pitchFamily="18" charset="-120"/>
              </a:rPr>
              <a:t>gain(A,B) = 1+0-2 = -1</a:t>
            </a:r>
          </a:p>
        </p:txBody>
      </p:sp>
      <p:grpSp>
        <p:nvGrpSpPr>
          <p:cNvPr id="57" name="Group 24">
            <a:extLst>
              <a:ext uri="{FF2B5EF4-FFF2-40B4-BE49-F238E27FC236}">
                <a16:creationId xmlns:a16="http://schemas.microsoft.com/office/drawing/2014/main" id="{1F2CA5D7-0A40-A544-93A3-ECF1C0FD5CBE}"/>
              </a:ext>
            </a:extLst>
          </p:cNvPr>
          <p:cNvGrpSpPr>
            <a:grpSpLocks/>
          </p:cNvGrpSpPr>
          <p:nvPr/>
        </p:nvGrpSpPr>
        <p:grpSpPr bwMode="auto">
          <a:xfrm>
            <a:off x="5497513" y="3058208"/>
            <a:ext cx="5199854" cy="2661557"/>
            <a:chOff x="2743" y="2091"/>
            <a:chExt cx="2489" cy="1274"/>
          </a:xfrm>
        </p:grpSpPr>
        <p:sp>
          <p:nvSpPr>
            <p:cNvPr id="58" name="Text Box 25">
              <a:extLst>
                <a:ext uri="{FF2B5EF4-FFF2-40B4-BE49-F238E27FC236}">
                  <a16:creationId xmlns:a16="http://schemas.microsoft.com/office/drawing/2014/main" id="{3A39B4A0-0C64-A041-BAB4-23F1C5309531}"/>
                </a:ext>
              </a:extLst>
            </p:cNvPr>
            <p:cNvSpPr txBox="1">
              <a:spLocks noChangeArrowheads="1"/>
            </p:cNvSpPr>
            <p:nvPr/>
          </p:nvSpPr>
          <p:spPr bwMode="auto">
            <a:xfrm>
              <a:off x="4501" y="2983"/>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59" name="Text Box 26">
              <a:extLst>
                <a:ext uri="{FF2B5EF4-FFF2-40B4-BE49-F238E27FC236}">
                  <a16:creationId xmlns:a16="http://schemas.microsoft.com/office/drawing/2014/main" id="{3A4A64FE-D1B7-3047-AFC9-9FBFA7702A83}"/>
                </a:ext>
              </a:extLst>
            </p:cNvPr>
            <p:cNvSpPr txBox="1">
              <a:spLocks noChangeArrowheads="1"/>
            </p:cNvSpPr>
            <p:nvPr/>
          </p:nvSpPr>
          <p:spPr bwMode="auto">
            <a:xfrm>
              <a:off x="4074" y="2154"/>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60" name="Text Box 27">
              <a:extLst>
                <a:ext uri="{FF2B5EF4-FFF2-40B4-BE49-F238E27FC236}">
                  <a16:creationId xmlns:a16="http://schemas.microsoft.com/office/drawing/2014/main" id="{E36514B7-0E6A-774B-9B43-B9A350139A3D}"/>
                </a:ext>
              </a:extLst>
            </p:cNvPr>
            <p:cNvSpPr txBox="1">
              <a:spLocks noChangeArrowheads="1"/>
            </p:cNvSpPr>
            <p:nvPr/>
          </p:nvSpPr>
          <p:spPr bwMode="auto">
            <a:xfrm>
              <a:off x="3555" y="2561"/>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61" name="Text Box 28">
              <a:extLst>
                <a:ext uri="{FF2B5EF4-FFF2-40B4-BE49-F238E27FC236}">
                  <a16:creationId xmlns:a16="http://schemas.microsoft.com/office/drawing/2014/main" id="{602B545D-493A-224E-8A0D-C28A8BF03B5A}"/>
                </a:ext>
              </a:extLst>
            </p:cNvPr>
            <p:cNvSpPr txBox="1">
              <a:spLocks noChangeArrowheads="1"/>
            </p:cNvSpPr>
            <p:nvPr/>
          </p:nvSpPr>
          <p:spPr bwMode="auto">
            <a:xfrm>
              <a:off x="4958" y="2983"/>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sp>
          <p:nvSpPr>
            <p:cNvPr id="62" name="Line 29">
              <a:extLst>
                <a:ext uri="{FF2B5EF4-FFF2-40B4-BE49-F238E27FC236}">
                  <a16:creationId xmlns:a16="http://schemas.microsoft.com/office/drawing/2014/main" id="{181E53B0-304B-D84F-8103-91B8CFF5A15D}"/>
                </a:ext>
              </a:extLst>
            </p:cNvPr>
            <p:cNvSpPr>
              <a:spLocks noChangeShapeType="1"/>
            </p:cNvSpPr>
            <p:nvPr/>
          </p:nvSpPr>
          <p:spPr bwMode="auto">
            <a:xfrm>
              <a:off x="4117" y="2455"/>
              <a:ext cx="419" cy="519"/>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3" name="Line 30">
              <a:extLst>
                <a:ext uri="{FF2B5EF4-FFF2-40B4-BE49-F238E27FC236}">
                  <a16:creationId xmlns:a16="http://schemas.microsoft.com/office/drawing/2014/main" id="{5E753216-2589-8C41-8B2E-FE3C6874329F}"/>
                </a:ext>
              </a:extLst>
            </p:cNvPr>
            <p:cNvSpPr>
              <a:spLocks noChangeShapeType="1"/>
            </p:cNvSpPr>
            <p:nvPr/>
          </p:nvSpPr>
          <p:spPr bwMode="auto">
            <a:xfrm flipH="1" flipV="1">
              <a:off x="3843" y="2657"/>
              <a:ext cx="702" cy="326"/>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4" name="Line 31">
              <a:extLst>
                <a:ext uri="{FF2B5EF4-FFF2-40B4-BE49-F238E27FC236}">
                  <a16:creationId xmlns:a16="http://schemas.microsoft.com/office/drawing/2014/main" id="{8442348C-09AF-8946-8CD7-F98287D9F7ED}"/>
                </a:ext>
              </a:extLst>
            </p:cNvPr>
            <p:cNvSpPr>
              <a:spLocks noChangeShapeType="1"/>
            </p:cNvSpPr>
            <p:nvPr/>
          </p:nvSpPr>
          <p:spPr bwMode="auto">
            <a:xfrm flipV="1">
              <a:off x="4527" y="2974"/>
              <a:ext cx="467"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5" name="Line 32">
              <a:extLst>
                <a:ext uri="{FF2B5EF4-FFF2-40B4-BE49-F238E27FC236}">
                  <a16:creationId xmlns:a16="http://schemas.microsoft.com/office/drawing/2014/main" id="{AFD17C16-9925-4740-A796-A50BF7B071F6}"/>
                </a:ext>
              </a:extLst>
            </p:cNvPr>
            <p:cNvSpPr>
              <a:spLocks noChangeShapeType="1"/>
            </p:cNvSpPr>
            <p:nvPr/>
          </p:nvSpPr>
          <p:spPr bwMode="auto">
            <a:xfrm flipH="1" flipV="1">
              <a:off x="4069" y="2407"/>
              <a:ext cx="907" cy="56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6" name="Line 33">
              <a:extLst>
                <a:ext uri="{FF2B5EF4-FFF2-40B4-BE49-F238E27FC236}">
                  <a16:creationId xmlns:a16="http://schemas.microsoft.com/office/drawing/2014/main" id="{1715950E-17E4-FD4A-8F52-37A76B6203E4}"/>
                </a:ext>
              </a:extLst>
            </p:cNvPr>
            <p:cNvSpPr>
              <a:spLocks noChangeShapeType="1"/>
            </p:cNvSpPr>
            <p:nvPr/>
          </p:nvSpPr>
          <p:spPr bwMode="auto">
            <a:xfrm>
              <a:off x="4345" y="2133"/>
              <a:ext cx="0" cy="1232"/>
            </a:xfrm>
            <a:prstGeom prst="line">
              <a:avLst/>
            </a:prstGeom>
            <a:noFill/>
            <a:ln w="38100">
              <a:solidFill>
                <a:schemeClr val="tx2"/>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67" name="Text Box 34">
              <a:extLst>
                <a:ext uri="{FF2B5EF4-FFF2-40B4-BE49-F238E27FC236}">
                  <a16:creationId xmlns:a16="http://schemas.microsoft.com/office/drawing/2014/main" id="{7DD60AD5-5E45-8740-9AC6-2ED20FA294D3}"/>
                </a:ext>
              </a:extLst>
            </p:cNvPr>
            <p:cNvSpPr txBox="1">
              <a:spLocks noChangeArrowheads="1"/>
            </p:cNvSpPr>
            <p:nvPr/>
          </p:nvSpPr>
          <p:spPr bwMode="auto">
            <a:xfrm>
              <a:off x="3651"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X</a:t>
              </a:r>
            </a:p>
          </p:txBody>
        </p:sp>
        <p:sp>
          <p:nvSpPr>
            <p:cNvPr id="68" name="Text Box 35">
              <a:extLst>
                <a:ext uri="{FF2B5EF4-FFF2-40B4-BE49-F238E27FC236}">
                  <a16:creationId xmlns:a16="http://schemas.microsoft.com/office/drawing/2014/main" id="{851AB1B5-4597-B345-BCBB-3EF1AF2320EE}"/>
                </a:ext>
              </a:extLst>
            </p:cNvPr>
            <p:cNvSpPr txBox="1">
              <a:spLocks noChangeArrowheads="1"/>
            </p:cNvSpPr>
            <p:nvPr/>
          </p:nvSpPr>
          <p:spPr bwMode="auto">
            <a:xfrm>
              <a:off x="4967" y="2091"/>
              <a:ext cx="26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800">
                  <a:solidFill>
                    <a:schemeClr val="tx2"/>
                  </a:solidFill>
                  <a:ea typeface="新細明體" panose="02020500000000000000" pitchFamily="18" charset="-120"/>
                </a:rPr>
                <a:t>Y</a:t>
              </a:r>
            </a:p>
          </p:txBody>
        </p:sp>
        <p:sp>
          <p:nvSpPr>
            <p:cNvPr id="69" name="AutoShape 36">
              <a:extLst>
                <a:ext uri="{FF2B5EF4-FFF2-40B4-BE49-F238E27FC236}">
                  <a16:creationId xmlns:a16="http://schemas.microsoft.com/office/drawing/2014/main" id="{8E76A20D-0D7D-1443-9FB4-4489B6BCF8F7}"/>
                </a:ext>
              </a:extLst>
            </p:cNvPr>
            <p:cNvSpPr>
              <a:spLocks noChangeArrowheads="1"/>
            </p:cNvSpPr>
            <p:nvPr/>
          </p:nvSpPr>
          <p:spPr bwMode="auto">
            <a:xfrm>
              <a:off x="2743" y="2523"/>
              <a:ext cx="510" cy="212"/>
            </a:xfrm>
            <a:prstGeom prst="rightArrow">
              <a:avLst>
                <a:gd name="adj1" fmla="val 50000"/>
                <a:gd name="adj2" fmla="val 60142"/>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0" name="Oval 37">
              <a:extLst>
                <a:ext uri="{FF2B5EF4-FFF2-40B4-BE49-F238E27FC236}">
                  <a16:creationId xmlns:a16="http://schemas.microsoft.com/office/drawing/2014/main" id="{8D11DF0F-7656-0F4C-98F8-82F65EF2731C}"/>
                </a:ext>
              </a:extLst>
            </p:cNvPr>
            <p:cNvSpPr>
              <a:spLocks noChangeArrowheads="1"/>
            </p:cNvSpPr>
            <p:nvPr/>
          </p:nvSpPr>
          <p:spPr bwMode="auto">
            <a:xfrm rot="8402547">
              <a:off x="3795" y="2609"/>
              <a:ext cx="64" cy="63"/>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1" name="Oval 38">
              <a:extLst>
                <a:ext uri="{FF2B5EF4-FFF2-40B4-BE49-F238E27FC236}">
                  <a16:creationId xmlns:a16="http://schemas.microsoft.com/office/drawing/2014/main" id="{FCEC538C-E46D-F049-A19B-F5704830133E}"/>
                </a:ext>
              </a:extLst>
            </p:cNvPr>
            <p:cNvSpPr>
              <a:spLocks noChangeArrowheads="1"/>
            </p:cNvSpPr>
            <p:nvPr/>
          </p:nvSpPr>
          <p:spPr bwMode="auto">
            <a:xfrm rot="8402547">
              <a:off x="4951" y="2940"/>
              <a:ext cx="63"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2" name="Oval 39">
              <a:extLst>
                <a:ext uri="{FF2B5EF4-FFF2-40B4-BE49-F238E27FC236}">
                  <a16:creationId xmlns:a16="http://schemas.microsoft.com/office/drawing/2014/main" id="{5C09ECA4-F9D2-0946-B49C-1E8FBADB1545}"/>
                </a:ext>
              </a:extLst>
            </p:cNvPr>
            <p:cNvSpPr>
              <a:spLocks noChangeArrowheads="1"/>
            </p:cNvSpPr>
            <p:nvPr/>
          </p:nvSpPr>
          <p:spPr bwMode="auto">
            <a:xfrm rot="8402547">
              <a:off x="4069" y="2388"/>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3" name="Oval 40">
              <a:extLst>
                <a:ext uri="{FF2B5EF4-FFF2-40B4-BE49-F238E27FC236}">
                  <a16:creationId xmlns:a16="http://schemas.microsoft.com/office/drawing/2014/main" id="{A10D129B-74E4-1947-B3BE-22C08754C5C1}"/>
                </a:ext>
              </a:extLst>
            </p:cNvPr>
            <p:cNvSpPr>
              <a:spLocks noChangeArrowheads="1"/>
            </p:cNvSpPr>
            <p:nvPr/>
          </p:nvSpPr>
          <p:spPr bwMode="auto">
            <a:xfrm rot="8402547">
              <a:off x="4505" y="2940"/>
              <a:ext cx="64" cy="64"/>
            </a:xfrm>
            <a:prstGeom prst="ellipse">
              <a:avLst/>
            </a:prstGeom>
            <a:solidFill>
              <a:schemeClr val="bg1"/>
            </a:solidFill>
            <a:ln w="317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spTree>
    <p:extLst>
      <p:ext uri="{BB962C8B-B14F-4D97-AF65-F5344CB8AC3E}">
        <p14:creationId xmlns:p14="http://schemas.microsoft.com/office/powerpoint/2010/main" val="1281778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wipe(left)">
                                      <p:cBhvr>
                                        <p:cTn id="7" dur="500"/>
                                        <p:tgtEl>
                                          <p:spTgt spid="56"/>
                                        </p:tgtEl>
                                      </p:cBhvr>
                                    </p:animEffect>
                                  </p:childTnLst>
                                  <p:subTnLst>
                                    <p:set>
                                      <p:cBhvr override="childStyle">
                                        <p:cTn dur="1" fill="hold" display="0" masterRel="nextClick" afterEffect="1"/>
                                        <p:tgtEl>
                                          <p:spTgt spid="56"/>
                                        </p:tgtEl>
                                        <p:attrNameLst>
                                          <p:attrName>style.visibility</p:attrName>
                                        </p:attrNameLst>
                                      </p:cBhvr>
                                      <p:to>
                                        <p:strVal val="hidden"/>
                                      </p:to>
                                    </p:set>
                                  </p:subTnLst>
                                </p:cTn>
                              </p:par>
                              <p:par>
                                <p:cTn id="8" presetID="22" presetClass="entr" presetSubtype="8" fill="hold"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wipe(left)">
                                      <p:cBhvr>
                                        <p:cTn id="10"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EEE15-869A-BD42-8B50-828BD9E7F666}"/>
              </a:ext>
            </a:extLst>
          </p:cNvPr>
          <p:cNvSpPr>
            <a:spLocks noGrp="1"/>
          </p:cNvSpPr>
          <p:nvPr>
            <p:ph type="title"/>
          </p:nvPr>
        </p:nvSpPr>
        <p:spPr/>
        <p:txBody>
          <a:bodyPr/>
          <a:lstStyle/>
          <a:p>
            <a:r>
              <a:rPr lang="en-US" dirty="0"/>
              <a:t>KL Algorithm</a:t>
            </a:r>
          </a:p>
        </p:txBody>
      </p:sp>
      <p:sp>
        <p:nvSpPr>
          <p:cNvPr id="3" name="Content Placeholder 2">
            <a:extLst>
              <a:ext uri="{FF2B5EF4-FFF2-40B4-BE49-F238E27FC236}">
                <a16:creationId xmlns:a16="http://schemas.microsoft.com/office/drawing/2014/main" id="{20120C1B-17EB-7349-B182-B6F37E537817}"/>
              </a:ext>
            </a:extLst>
          </p:cNvPr>
          <p:cNvSpPr>
            <a:spLocks noGrp="1"/>
          </p:cNvSpPr>
          <p:nvPr>
            <p:ph idx="1"/>
          </p:nvPr>
        </p:nvSpPr>
        <p:spPr/>
        <p:txBody>
          <a:bodyPr/>
          <a:lstStyle/>
          <a:p>
            <a:pPr eaLnBrk="1" hangingPunct="1">
              <a:lnSpc>
                <a:spcPct val="90000"/>
              </a:lnSpc>
            </a:pPr>
            <a:r>
              <a:rPr lang="en-US" altLang="zh-TW" dirty="0">
                <a:ea typeface="新細明體" panose="02020500000000000000" pitchFamily="18" charset="-120"/>
              </a:rPr>
              <a:t>Start with any initial legal partitions X and Y</a:t>
            </a:r>
          </a:p>
          <a:p>
            <a:pPr eaLnBrk="1" hangingPunct="1">
              <a:lnSpc>
                <a:spcPct val="90000"/>
              </a:lnSpc>
            </a:pPr>
            <a:r>
              <a:rPr lang="en-US" altLang="zh-TW" dirty="0">
                <a:ea typeface="新細明體" panose="02020500000000000000" pitchFamily="18" charset="-120"/>
              </a:rPr>
              <a:t>A </a:t>
            </a:r>
            <a:r>
              <a:rPr lang="en-US" altLang="zh-TW" u="sng" dirty="0">
                <a:ea typeface="新細明體" panose="02020500000000000000" pitchFamily="18" charset="-120"/>
              </a:rPr>
              <a:t>pass</a:t>
            </a:r>
            <a:r>
              <a:rPr lang="en-US" altLang="zh-TW" dirty="0">
                <a:ea typeface="新細明體" panose="02020500000000000000" pitchFamily="18" charset="-120"/>
              </a:rPr>
              <a:t> (exchanging each vertex exactly once) is described below:</a:t>
            </a:r>
          </a:p>
          <a:p>
            <a:pPr lvl="1" eaLnBrk="1" hangingPunct="1">
              <a:lnSpc>
                <a:spcPct val="90000"/>
              </a:lnSpc>
              <a:buFontTx/>
              <a:buNone/>
            </a:pPr>
            <a:r>
              <a:rPr lang="en-US" altLang="zh-TW" dirty="0">
                <a:solidFill>
                  <a:srgbClr val="0070C0"/>
                </a:solidFill>
                <a:ea typeface="新細明體" panose="02020500000000000000" pitchFamily="18" charset="-120"/>
              </a:rPr>
              <a:t>1. For </a:t>
            </a:r>
            <a:r>
              <a:rPr lang="en-US" altLang="zh-TW" dirty="0" err="1">
                <a:solidFill>
                  <a:srgbClr val="0070C0"/>
                </a:solidFill>
                <a:ea typeface="新細明體" panose="02020500000000000000" pitchFamily="18" charset="-120"/>
              </a:rPr>
              <a:t>i</a:t>
            </a:r>
            <a:r>
              <a:rPr lang="en-US" altLang="zh-TW" dirty="0">
                <a:solidFill>
                  <a:srgbClr val="0070C0"/>
                </a:solidFill>
                <a:ea typeface="新細明體" panose="02020500000000000000" pitchFamily="18" charset="-120"/>
              </a:rPr>
              <a:t> := 1 to n do</a:t>
            </a:r>
          </a:p>
          <a:p>
            <a:pPr lvl="1" eaLnBrk="1" hangingPunct="1">
              <a:lnSpc>
                <a:spcPct val="90000"/>
              </a:lnSpc>
              <a:buFontTx/>
              <a:buNone/>
            </a:pPr>
            <a:r>
              <a:rPr lang="en-US" altLang="zh-TW" dirty="0">
                <a:solidFill>
                  <a:srgbClr val="0070C0"/>
                </a:solidFill>
                <a:ea typeface="新細明體" panose="02020500000000000000" pitchFamily="18" charset="-120"/>
              </a:rPr>
              <a:t>      From the unlocked (unexchanged) vertices,</a:t>
            </a:r>
          </a:p>
          <a:p>
            <a:pPr lvl="1" eaLnBrk="1" hangingPunct="1">
              <a:lnSpc>
                <a:spcPct val="90000"/>
              </a:lnSpc>
              <a:buFontTx/>
              <a:buNone/>
            </a:pPr>
            <a:r>
              <a:rPr lang="en-US" altLang="zh-TW" dirty="0">
                <a:solidFill>
                  <a:srgbClr val="0070C0"/>
                </a:solidFill>
                <a:ea typeface="新細明體" panose="02020500000000000000" pitchFamily="18" charset="-120"/>
              </a:rPr>
              <a:t>        choose a pair (A,B) </a:t>
            </a:r>
            <a:r>
              <a:rPr lang="en-US" altLang="zh-TW" dirty="0" err="1">
                <a:solidFill>
                  <a:srgbClr val="0070C0"/>
                </a:solidFill>
                <a:ea typeface="新細明體" panose="02020500000000000000" pitchFamily="18" charset="-120"/>
              </a:rPr>
              <a:t>s.t.</a:t>
            </a:r>
            <a:r>
              <a:rPr lang="en-US" altLang="zh-TW" dirty="0">
                <a:solidFill>
                  <a:srgbClr val="0070C0"/>
                </a:solidFill>
                <a:ea typeface="新細明體" panose="02020500000000000000" pitchFamily="18" charset="-120"/>
              </a:rPr>
              <a:t> gain(A,B) is largest </a:t>
            </a:r>
            <a:r>
              <a:rPr lang="en-US" altLang="zh-TW" dirty="0">
                <a:solidFill>
                  <a:srgbClr val="FF0000"/>
                </a:solidFill>
                <a:ea typeface="新細明體" panose="02020500000000000000" pitchFamily="18" charset="-120"/>
              </a:rPr>
              <a:t>(greedy)</a:t>
            </a:r>
          </a:p>
          <a:p>
            <a:pPr lvl="1" eaLnBrk="1" hangingPunct="1">
              <a:lnSpc>
                <a:spcPct val="90000"/>
              </a:lnSpc>
              <a:buFontTx/>
              <a:buNone/>
            </a:pPr>
            <a:r>
              <a:rPr lang="en-US" altLang="zh-TW" dirty="0">
                <a:solidFill>
                  <a:srgbClr val="0070C0"/>
                </a:solidFill>
                <a:ea typeface="新細明體" panose="02020500000000000000" pitchFamily="18" charset="-120"/>
              </a:rPr>
              <a:t>      Exchange and Lock A, B</a:t>
            </a:r>
          </a:p>
          <a:p>
            <a:pPr lvl="1" eaLnBrk="1" hangingPunct="1">
              <a:lnSpc>
                <a:spcPct val="90000"/>
              </a:lnSpc>
              <a:buFontTx/>
              <a:buNone/>
            </a:pPr>
            <a:r>
              <a:rPr lang="en-US" altLang="zh-TW" dirty="0">
                <a:solidFill>
                  <a:srgbClr val="0070C0"/>
                </a:solidFill>
                <a:ea typeface="新細明體" panose="02020500000000000000" pitchFamily="18" charset="-120"/>
              </a:rPr>
              <a:t>      Let </a:t>
            </a:r>
            <a:r>
              <a:rPr lang="en-US" altLang="zh-TW" dirty="0" err="1">
                <a:solidFill>
                  <a:srgbClr val="0070C0"/>
                </a:solidFill>
                <a:ea typeface="新細明體" panose="02020500000000000000" pitchFamily="18" charset="-120"/>
              </a:rPr>
              <a:t>g</a:t>
            </a:r>
            <a:r>
              <a:rPr lang="en-US" altLang="zh-TW" baseline="-25000" dirty="0" err="1">
                <a:solidFill>
                  <a:srgbClr val="0070C0"/>
                </a:solidFill>
                <a:ea typeface="新細明體" panose="02020500000000000000" pitchFamily="18" charset="-120"/>
              </a:rPr>
              <a:t>i</a:t>
            </a:r>
            <a:r>
              <a:rPr lang="en-US" altLang="zh-TW" dirty="0">
                <a:solidFill>
                  <a:srgbClr val="0070C0"/>
                </a:solidFill>
                <a:ea typeface="新細明體" panose="02020500000000000000" pitchFamily="18" charset="-120"/>
              </a:rPr>
              <a:t> = gain(A,B)</a:t>
            </a:r>
          </a:p>
          <a:p>
            <a:pPr lvl="1" eaLnBrk="1" hangingPunct="1">
              <a:lnSpc>
                <a:spcPct val="90000"/>
              </a:lnSpc>
              <a:buFontTx/>
              <a:buNone/>
            </a:pPr>
            <a:r>
              <a:rPr lang="en-US" altLang="zh-TW" dirty="0">
                <a:solidFill>
                  <a:srgbClr val="0070C0"/>
                </a:solidFill>
                <a:ea typeface="新細明體" panose="02020500000000000000" pitchFamily="18" charset="-120"/>
              </a:rPr>
              <a:t>2. Find the k </a:t>
            </a:r>
            <a:r>
              <a:rPr lang="en-US" altLang="zh-TW" dirty="0" err="1">
                <a:solidFill>
                  <a:srgbClr val="0070C0"/>
                </a:solidFill>
                <a:ea typeface="新細明體" panose="02020500000000000000" pitchFamily="18" charset="-120"/>
              </a:rPr>
              <a:t>s.t.</a:t>
            </a:r>
            <a:r>
              <a:rPr lang="en-US" altLang="zh-TW" dirty="0">
                <a:solidFill>
                  <a:srgbClr val="0070C0"/>
                </a:solidFill>
                <a:ea typeface="新細明體" panose="02020500000000000000" pitchFamily="18" charset="-120"/>
              </a:rPr>
              <a:t> G=g</a:t>
            </a:r>
            <a:r>
              <a:rPr lang="en-US" altLang="zh-TW" baseline="-25000" dirty="0">
                <a:solidFill>
                  <a:srgbClr val="0070C0"/>
                </a:solidFill>
                <a:ea typeface="新細明體" panose="02020500000000000000" pitchFamily="18" charset="-120"/>
              </a:rPr>
              <a:t>1</a:t>
            </a:r>
            <a:r>
              <a:rPr lang="en-US" altLang="zh-TW" dirty="0">
                <a:solidFill>
                  <a:srgbClr val="0070C0"/>
                </a:solidFill>
                <a:ea typeface="新細明體" panose="02020500000000000000" pitchFamily="18" charset="-120"/>
              </a:rPr>
              <a:t>+...+</a:t>
            </a:r>
            <a:r>
              <a:rPr lang="en-US" altLang="zh-TW" dirty="0" err="1">
                <a:solidFill>
                  <a:srgbClr val="0070C0"/>
                </a:solidFill>
                <a:ea typeface="新細明體" panose="02020500000000000000" pitchFamily="18" charset="-120"/>
              </a:rPr>
              <a:t>g</a:t>
            </a:r>
            <a:r>
              <a:rPr lang="en-US" altLang="zh-TW" baseline="-25000" dirty="0" err="1">
                <a:solidFill>
                  <a:srgbClr val="0070C0"/>
                </a:solidFill>
                <a:ea typeface="新細明體" panose="02020500000000000000" pitchFamily="18" charset="-120"/>
              </a:rPr>
              <a:t>k</a:t>
            </a:r>
            <a:r>
              <a:rPr lang="en-US" altLang="zh-TW" dirty="0">
                <a:solidFill>
                  <a:srgbClr val="0070C0"/>
                </a:solidFill>
                <a:ea typeface="新細明體" panose="02020500000000000000" pitchFamily="18" charset="-120"/>
              </a:rPr>
              <a:t> is maximized</a:t>
            </a:r>
          </a:p>
          <a:p>
            <a:pPr lvl="1" eaLnBrk="1" hangingPunct="1">
              <a:lnSpc>
                <a:spcPct val="90000"/>
              </a:lnSpc>
              <a:buFontTx/>
              <a:buNone/>
            </a:pPr>
            <a:r>
              <a:rPr lang="en-US" altLang="zh-TW" dirty="0">
                <a:solidFill>
                  <a:srgbClr val="0070C0"/>
                </a:solidFill>
                <a:ea typeface="新細明體" panose="02020500000000000000" pitchFamily="18" charset="-120"/>
              </a:rPr>
              <a:t>3. Switch the first k pairs</a:t>
            </a:r>
          </a:p>
          <a:p>
            <a:pPr eaLnBrk="1" hangingPunct="1">
              <a:lnSpc>
                <a:spcPct val="90000"/>
              </a:lnSpc>
            </a:pPr>
            <a:r>
              <a:rPr lang="en-US" altLang="zh-TW" dirty="0">
                <a:ea typeface="新細明體" panose="02020500000000000000" pitchFamily="18" charset="-120"/>
              </a:rPr>
              <a:t>Repeat the pass until there is no improvement (G=0)</a:t>
            </a:r>
            <a:endParaRPr lang="zh-TW" altLang="en-US" dirty="0">
              <a:ea typeface="新細明體" panose="02020500000000000000" pitchFamily="18" charset="-120"/>
            </a:endParaRPr>
          </a:p>
          <a:p>
            <a:endParaRPr lang="en-US" dirty="0"/>
          </a:p>
        </p:txBody>
      </p:sp>
    </p:spTree>
    <p:extLst>
      <p:ext uri="{BB962C8B-B14F-4D97-AF65-F5344CB8AC3E}">
        <p14:creationId xmlns:p14="http://schemas.microsoft.com/office/powerpoint/2010/main" val="2712302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92366-3CBD-3944-AD96-E0DDEC0B2FF5}"/>
              </a:ext>
            </a:extLst>
          </p:cNvPr>
          <p:cNvSpPr>
            <a:spLocks noGrp="1"/>
          </p:cNvSpPr>
          <p:nvPr>
            <p:ph type="title"/>
          </p:nvPr>
        </p:nvSpPr>
        <p:spPr/>
        <p:txBody>
          <a:bodyPr/>
          <a:lstStyle/>
          <a:p>
            <a:r>
              <a:rPr lang="en-US" dirty="0"/>
              <a:t>KL Algorithm Walkthrough – 1 </a:t>
            </a:r>
          </a:p>
        </p:txBody>
      </p:sp>
      <p:pic>
        <p:nvPicPr>
          <p:cNvPr id="4" name="Picture 4">
            <a:extLst>
              <a:ext uri="{FF2B5EF4-FFF2-40B4-BE49-F238E27FC236}">
                <a16:creationId xmlns:a16="http://schemas.microsoft.com/office/drawing/2014/main" id="{CE661555-73C9-7141-8D96-972781ECA5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8448" y="1524907"/>
            <a:ext cx="9450873" cy="2165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Group 5">
            <a:extLst>
              <a:ext uri="{FF2B5EF4-FFF2-40B4-BE49-F238E27FC236}">
                <a16:creationId xmlns:a16="http://schemas.microsoft.com/office/drawing/2014/main" id="{038D0B7A-06A3-4646-8F47-498AAFC9ECEB}"/>
              </a:ext>
            </a:extLst>
          </p:cNvPr>
          <p:cNvGrpSpPr>
            <a:grpSpLocks noChangeAspect="1"/>
          </p:cNvGrpSpPr>
          <p:nvPr/>
        </p:nvGrpSpPr>
        <p:grpSpPr bwMode="auto">
          <a:xfrm>
            <a:off x="5225143" y="3690253"/>
            <a:ext cx="1685925" cy="2438400"/>
            <a:chOff x="858" y="1920"/>
            <a:chExt cx="1062" cy="1536"/>
          </a:xfrm>
        </p:grpSpPr>
        <p:sp>
          <p:nvSpPr>
            <p:cNvPr id="6" name="Oval 6">
              <a:extLst>
                <a:ext uri="{FF2B5EF4-FFF2-40B4-BE49-F238E27FC236}">
                  <a16:creationId xmlns:a16="http://schemas.microsoft.com/office/drawing/2014/main" id="{2C4496BF-CEA6-9945-825E-6EE0204EFB8B}"/>
                </a:ext>
              </a:extLst>
            </p:cNvPr>
            <p:cNvSpPr>
              <a:spLocks noChangeAspect="1" noChangeArrowheads="1"/>
            </p:cNvSpPr>
            <p:nvPr/>
          </p:nvSpPr>
          <p:spPr bwMode="auto">
            <a:xfrm>
              <a:off x="1632" y="2016"/>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1</a:t>
              </a:r>
            </a:p>
          </p:txBody>
        </p:sp>
        <p:sp>
          <p:nvSpPr>
            <p:cNvPr id="7" name="Oval 7">
              <a:extLst>
                <a:ext uri="{FF2B5EF4-FFF2-40B4-BE49-F238E27FC236}">
                  <a16:creationId xmlns:a16="http://schemas.microsoft.com/office/drawing/2014/main" id="{5AC44556-8AD7-9E47-83F0-A0680F71C965}"/>
                </a:ext>
              </a:extLst>
            </p:cNvPr>
            <p:cNvSpPr>
              <a:spLocks noChangeAspect="1" noChangeArrowheads="1"/>
            </p:cNvSpPr>
            <p:nvPr/>
          </p:nvSpPr>
          <p:spPr bwMode="auto">
            <a:xfrm>
              <a:off x="864" y="2016"/>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2</a:t>
              </a:r>
            </a:p>
          </p:txBody>
        </p:sp>
        <p:sp>
          <p:nvSpPr>
            <p:cNvPr id="8" name="Oval 8">
              <a:extLst>
                <a:ext uri="{FF2B5EF4-FFF2-40B4-BE49-F238E27FC236}">
                  <a16:creationId xmlns:a16="http://schemas.microsoft.com/office/drawing/2014/main" id="{9FA7FE49-1B89-5D4C-A479-408B4CE9C6CF}"/>
                </a:ext>
              </a:extLst>
            </p:cNvPr>
            <p:cNvSpPr>
              <a:spLocks noChangeAspect="1" noChangeArrowheads="1"/>
            </p:cNvSpPr>
            <p:nvPr/>
          </p:nvSpPr>
          <p:spPr bwMode="auto">
            <a:xfrm>
              <a:off x="864" y="254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9" name="Oval 9">
              <a:extLst>
                <a:ext uri="{FF2B5EF4-FFF2-40B4-BE49-F238E27FC236}">
                  <a16:creationId xmlns:a16="http://schemas.microsoft.com/office/drawing/2014/main" id="{0D8B8985-78BB-5847-AA4C-BBF375A938F2}"/>
                </a:ext>
              </a:extLst>
            </p:cNvPr>
            <p:cNvSpPr>
              <a:spLocks noChangeAspect="1" noChangeArrowheads="1"/>
            </p:cNvSpPr>
            <p:nvPr/>
          </p:nvSpPr>
          <p:spPr bwMode="auto">
            <a:xfrm>
              <a:off x="864" y="307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4</a:t>
              </a:r>
            </a:p>
          </p:txBody>
        </p:sp>
        <p:sp>
          <p:nvSpPr>
            <p:cNvPr id="10" name="Oval 10">
              <a:extLst>
                <a:ext uri="{FF2B5EF4-FFF2-40B4-BE49-F238E27FC236}">
                  <a16:creationId xmlns:a16="http://schemas.microsoft.com/office/drawing/2014/main" id="{DB2EFA2A-974E-9744-8870-ED042B948485}"/>
                </a:ext>
              </a:extLst>
            </p:cNvPr>
            <p:cNvSpPr>
              <a:spLocks noChangeAspect="1" noChangeArrowheads="1"/>
            </p:cNvSpPr>
            <p:nvPr/>
          </p:nvSpPr>
          <p:spPr bwMode="auto">
            <a:xfrm>
              <a:off x="1632" y="254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5</a:t>
              </a:r>
            </a:p>
          </p:txBody>
        </p:sp>
        <p:sp>
          <p:nvSpPr>
            <p:cNvPr id="11" name="Oval 11">
              <a:extLst>
                <a:ext uri="{FF2B5EF4-FFF2-40B4-BE49-F238E27FC236}">
                  <a16:creationId xmlns:a16="http://schemas.microsoft.com/office/drawing/2014/main" id="{F7531DD7-C699-824A-B8B0-5870A2DA3834}"/>
                </a:ext>
              </a:extLst>
            </p:cNvPr>
            <p:cNvSpPr>
              <a:spLocks noChangeAspect="1" noChangeArrowheads="1"/>
            </p:cNvSpPr>
            <p:nvPr/>
          </p:nvSpPr>
          <p:spPr bwMode="auto">
            <a:xfrm>
              <a:off x="1632" y="307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cxnSp>
          <p:nvCxnSpPr>
            <p:cNvPr id="12" name="AutoShape 12">
              <a:extLst>
                <a:ext uri="{FF2B5EF4-FFF2-40B4-BE49-F238E27FC236}">
                  <a16:creationId xmlns:a16="http://schemas.microsoft.com/office/drawing/2014/main" id="{681283E5-2F9F-6647-8FCD-C5DDAA641A7D}"/>
                </a:ext>
              </a:extLst>
            </p:cNvPr>
            <p:cNvCxnSpPr>
              <a:cxnSpLocks noChangeAspect="1" noChangeShapeType="1"/>
              <a:stCxn id="7" idx="4"/>
              <a:endCxn id="8" idx="0"/>
            </p:cNvCxnSpPr>
            <p:nvPr/>
          </p:nvCxnSpPr>
          <p:spPr bwMode="auto">
            <a:xfrm rot="5400000">
              <a:off x="894" y="2424"/>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AutoShape 13">
              <a:extLst>
                <a:ext uri="{FF2B5EF4-FFF2-40B4-BE49-F238E27FC236}">
                  <a16:creationId xmlns:a16="http://schemas.microsoft.com/office/drawing/2014/main" id="{D209A2A1-1A22-8842-B754-C8D8A67FCEA6}"/>
                </a:ext>
              </a:extLst>
            </p:cNvPr>
            <p:cNvCxnSpPr>
              <a:cxnSpLocks noChangeAspect="1" noChangeShapeType="1"/>
              <a:stCxn id="7" idx="2"/>
              <a:endCxn id="9" idx="2"/>
            </p:cNvCxnSpPr>
            <p:nvPr/>
          </p:nvCxnSpPr>
          <p:spPr bwMode="auto">
            <a:xfrm rot="10800000" flipH="1" flipV="1">
              <a:off x="858" y="2160"/>
              <a:ext cx="1" cy="1056"/>
            </a:xfrm>
            <a:prstGeom prst="curvedConnector3">
              <a:avLst>
                <a:gd name="adj1" fmla="val -138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AutoShape 14">
              <a:extLst>
                <a:ext uri="{FF2B5EF4-FFF2-40B4-BE49-F238E27FC236}">
                  <a16:creationId xmlns:a16="http://schemas.microsoft.com/office/drawing/2014/main" id="{22FFDF6D-EC79-DB44-A64A-B607BF372695}"/>
                </a:ext>
              </a:extLst>
            </p:cNvPr>
            <p:cNvCxnSpPr>
              <a:cxnSpLocks noChangeAspect="1" noChangeShapeType="1"/>
              <a:stCxn id="7" idx="6"/>
              <a:endCxn id="6" idx="2"/>
            </p:cNvCxnSpPr>
            <p:nvPr/>
          </p:nvCxnSpPr>
          <p:spPr bwMode="auto">
            <a:xfrm>
              <a:off x="1158" y="2160"/>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15">
              <a:extLst>
                <a:ext uri="{FF2B5EF4-FFF2-40B4-BE49-F238E27FC236}">
                  <a16:creationId xmlns:a16="http://schemas.microsoft.com/office/drawing/2014/main" id="{2443E292-A8F6-0045-9442-B6E77C04BCCD}"/>
                </a:ext>
              </a:extLst>
            </p:cNvPr>
            <p:cNvCxnSpPr>
              <a:cxnSpLocks noChangeAspect="1" noChangeShapeType="1"/>
              <a:stCxn id="10" idx="4"/>
              <a:endCxn id="11" idx="0"/>
            </p:cNvCxnSpPr>
            <p:nvPr/>
          </p:nvCxnSpPr>
          <p:spPr bwMode="auto">
            <a:xfrm rot="5400000">
              <a:off x="1662" y="2952"/>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AutoShape 16">
              <a:extLst>
                <a:ext uri="{FF2B5EF4-FFF2-40B4-BE49-F238E27FC236}">
                  <a16:creationId xmlns:a16="http://schemas.microsoft.com/office/drawing/2014/main" id="{B0FE70D5-64B5-E545-BBA6-034E85257724}"/>
                </a:ext>
              </a:extLst>
            </p:cNvPr>
            <p:cNvCxnSpPr>
              <a:cxnSpLocks noChangeAspect="1" noChangeShapeType="1"/>
              <a:stCxn id="10" idx="2"/>
              <a:endCxn id="9" idx="6"/>
            </p:cNvCxnSpPr>
            <p:nvPr/>
          </p:nvCxnSpPr>
          <p:spPr bwMode="auto">
            <a:xfrm flipH="1">
              <a:off x="1158" y="2688"/>
              <a:ext cx="468" cy="528"/>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AutoShape 17">
              <a:extLst>
                <a:ext uri="{FF2B5EF4-FFF2-40B4-BE49-F238E27FC236}">
                  <a16:creationId xmlns:a16="http://schemas.microsoft.com/office/drawing/2014/main" id="{5F045237-8CF3-F144-B4DA-BA3B583D136E}"/>
                </a:ext>
              </a:extLst>
            </p:cNvPr>
            <p:cNvCxnSpPr>
              <a:cxnSpLocks noChangeAspect="1" noChangeShapeType="1"/>
              <a:stCxn id="9" idx="6"/>
              <a:endCxn id="11" idx="2"/>
            </p:cNvCxnSpPr>
            <p:nvPr/>
          </p:nvCxnSpPr>
          <p:spPr bwMode="auto">
            <a:xfrm>
              <a:off x="1158" y="3216"/>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Line 18">
              <a:extLst>
                <a:ext uri="{FF2B5EF4-FFF2-40B4-BE49-F238E27FC236}">
                  <a16:creationId xmlns:a16="http://schemas.microsoft.com/office/drawing/2014/main" id="{601A9034-0DCA-4F4E-B102-7C1C05FE1173}"/>
                </a:ext>
              </a:extLst>
            </p:cNvPr>
            <p:cNvSpPr>
              <a:spLocks noChangeAspect="1" noChangeShapeType="1"/>
            </p:cNvSpPr>
            <p:nvPr/>
          </p:nvSpPr>
          <p:spPr bwMode="auto">
            <a:xfrm>
              <a:off x="1392" y="1920"/>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353743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92366-3CBD-3944-AD96-E0DDEC0B2FF5}"/>
              </a:ext>
            </a:extLst>
          </p:cNvPr>
          <p:cNvSpPr>
            <a:spLocks noGrp="1"/>
          </p:cNvSpPr>
          <p:nvPr>
            <p:ph type="title"/>
          </p:nvPr>
        </p:nvSpPr>
        <p:spPr/>
        <p:txBody>
          <a:bodyPr/>
          <a:lstStyle/>
          <a:p>
            <a:r>
              <a:rPr lang="en-US" dirty="0"/>
              <a:t>KL Algorithm Walkthrough – 2</a:t>
            </a:r>
          </a:p>
        </p:txBody>
      </p:sp>
      <p:grpSp>
        <p:nvGrpSpPr>
          <p:cNvPr id="19" name="Group 28">
            <a:extLst>
              <a:ext uri="{FF2B5EF4-FFF2-40B4-BE49-F238E27FC236}">
                <a16:creationId xmlns:a16="http://schemas.microsoft.com/office/drawing/2014/main" id="{CC8004D6-E196-5342-BAEE-E1BCBAA2C500}"/>
              </a:ext>
            </a:extLst>
          </p:cNvPr>
          <p:cNvGrpSpPr>
            <a:grpSpLocks/>
          </p:cNvGrpSpPr>
          <p:nvPr/>
        </p:nvGrpSpPr>
        <p:grpSpPr bwMode="auto">
          <a:xfrm>
            <a:off x="2907846" y="2481943"/>
            <a:ext cx="1685925" cy="2438400"/>
            <a:chOff x="858" y="1488"/>
            <a:chExt cx="1062" cy="1536"/>
          </a:xfrm>
        </p:grpSpPr>
        <p:sp>
          <p:nvSpPr>
            <p:cNvPr id="20" name="Oval 5">
              <a:extLst>
                <a:ext uri="{FF2B5EF4-FFF2-40B4-BE49-F238E27FC236}">
                  <a16:creationId xmlns:a16="http://schemas.microsoft.com/office/drawing/2014/main" id="{51DC10DC-21B4-6846-AF95-4E869AB3BD1D}"/>
                </a:ext>
              </a:extLst>
            </p:cNvPr>
            <p:cNvSpPr>
              <a:spLocks noChangeArrowheads="1"/>
            </p:cNvSpPr>
            <p:nvPr/>
          </p:nvSpPr>
          <p:spPr bwMode="auto">
            <a:xfrm>
              <a:off x="1632" y="158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1</a:t>
              </a:r>
            </a:p>
          </p:txBody>
        </p:sp>
        <p:sp>
          <p:nvSpPr>
            <p:cNvPr id="21" name="Oval 6">
              <a:extLst>
                <a:ext uri="{FF2B5EF4-FFF2-40B4-BE49-F238E27FC236}">
                  <a16:creationId xmlns:a16="http://schemas.microsoft.com/office/drawing/2014/main" id="{F3CF4BD7-76C5-0241-8645-B0C7B6BDD3BE}"/>
                </a:ext>
              </a:extLst>
            </p:cNvPr>
            <p:cNvSpPr>
              <a:spLocks noChangeArrowheads="1"/>
            </p:cNvSpPr>
            <p:nvPr/>
          </p:nvSpPr>
          <p:spPr bwMode="auto">
            <a:xfrm>
              <a:off x="864" y="158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2</a:t>
              </a:r>
            </a:p>
          </p:txBody>
        </p:sp>
        <p:sp>
          <p:nvSpPr>
            <p:cNvPr id="22" name="Oval 7">
              <a:extLst>
                <a:ext uri="{FF2B5EF4-FFF2-40B4-BE49-F238E27FC236}">
                  <a16:creationId xmlns:a16="http://schemas.microsoft.com/office/drawing/2014/main" id="{C4C93489-7B38-5449-A174-CA9EF7B66FFD}"/>
                </a:ext>
              </a:extLst>
            </p:cNvPr>
            <p:cNvSpPr>
              <a:spLocks noChangeArrowheads="1"/>
            </p:cNvSpPr>
            <p:nvPr/>
          </p:nvSpPr>
          <p:spPr bwMode="auto">
            <a:xfrm>
              <a:off x="864"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23" name="Oval 8">
              <a:extLst>
                <a:ext uri="{FF2B5EF4-FFF2-40B4-BE49-F238E27FC236}">
                  <a16:creationId xmlns:a16="http://schemas.microsoft.com/office/drawing/2014/main" id="{AD59EFB9-2338-EC45-AE24-16FC5A381090}"/>
                </a:ext>
              </a:extLst>
            </p:cNvPr>
            <p:cNvSpPr>
              <a:spLocks noChangeArrowheads="1"/>
            </p:cNvSpPr>
            <p:nvPr/>
          </p:nvSpPr>
          <p:spPr bwMode="auto">
            <a:xfrm>
              <a:off x="864"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4</a:t>
              </a:r>
            </a:p>
          </p:txBody>
        </p:sp>
        <p:sp>
          <p:nvSpPr>
            <p:cNvPr id="24" name="Oval 9">
              <a:extLst>
                <a:ext uri="{FF2B5EF4-FFF2-40B4-BE49-F238E27FC236}">
                  <a16:creationId xmlns:a16="http://schemas.microsoft.com/office/drawing/2014/main" id="{BE5E7B5A-870E-F743-AD7E-27B2F41756CE}"/>
                </a:ext>
              </a:extLst>
            </p:cNvPr>
            <p:cNvSpPr>
              <a:spLocks noChangeArrowheads="1"/>
            </p:cNvSpPr>
            <p:nvPr/>
          </p:nvSpPr>
          <p:spPr bwMode="auto">
            <a:xfrm>
              <a:off x="1632"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5</a:t>
              </a:r>
            </a:p>
          </p:txBody>
        </p:sp>
        <p:sp>
          <p:nvSpPr>
            <p:cNvPr id="25" name="Oval 10">
              <a:extLst>
                <a:ext uri="{FF2B5EF4-FFF2-40B4-BE49-F238E27FC236}">
                  <a16:creationId xmlns:a16="http://schemas.microsoft.com/office/drawing/2014/main" id="{ED8B9FFB-11E8-F849-844E-DA05D55E203A}"/>
                </a:ext>
              </a:extLst>
            </p:cNvPr>
            <p:cNvSpPr>
              <a:spLocks noChangeArrowheads="1"/>
            </p:cNvSpPr>
            <p:nvPr/>
          </p:nvSpPr>
          <p:spPr bwMode="auto">
            <a:xfrm>
              <a:off x="1632"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cxnSp>
          <p:nvCxnSpPr>
            <p:cNvPr id="26" name="AutoShape 11">
              <a:extLst>
                <a:ext uri="{FF2B5EF4-FFF2-40B4-BE49-F238E27FC236}">
                  <a16:creationId xmlns:a16="http://schemas.microsoft.com/office/drawing/2014/main" id="{CC7AAA22-5D74-674C-A0FE-6FB730DFA5D3}"/>
                </a:ext>
              </a:extLst>
            </p:cNvPr>
            <p:cNvCxnSpPr>
              <a:cxnSpLocks noChangeShapeType="1"/>
              <a:stCxn id="21" idx="4"/>
              <a:endCxn id="22" idx="0"/>
            </p:cNvCxnSpPr>
            <p:nvPr/>
          </p:nvCxnSpPr>
          <p:spPr bwMode="auto">
            <a:xfrm rot="5400000">
              <a:off x="894" y="1992"/>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AutoShape 13">
              <a:extLst>
                <a:ext uri="{FF2B5EF4-FFF2-40B4-BE49-F238E27FC236}">
                  <a16:creationId xmlns:a16="http://schemas.microsoft.com/office/drawing/2014/main" id="{F9E67F31-1F1A-9E44-BF1A-73683AD3CFCC}"/>
                </a:ext>
              </a:extLst>
            </p:cNvPr>
            <p:cNvCxnSpPr>
              <a:cxnSpLocks noChangeShapeType="1"/>
              <a:stCxn id="21" idx="2"/>
              <a:endCxn id="23" idx="2"/>
            </p:cNvCxnSpPr>
            <p:nvPr/>
          </p:nvCxnSpPr>
          <p:spPr bwMode="auto">
            <a:xfrm rot="10800000" flipH="1" flipV="1">
              <a:off x="858" y="1728"/>
              <a:ext cx="1" cy="1056"/>
            </a:xfrm>
            <a:prstGeom prst="curvedConnector3">
              <a:avLst>
                <a:gd name="adj1" fmla="val -138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AutoShape 14">
              <a:extLst>
                <a:ext uri="{FF2B5EF4-FFF2-40B4-BE49-F238E27FC236}">
                  <a16:creationId xmlns:a16="http://schemas.microsoft.com/office/drawing/2014/main" id="{8B01C086-32F9-2B4F-B93C-5FE58E5E6D41}"/>
                </a:ext>
              </a:extLst>
            </p:cNvPr>
            <p:cNvCxnSpPr>
              <a:cxnSpLocks noChangeShapeType="1"/>
              <a:stCxn id="21" idx="6"/>
              <a:endCxn id="20" idx="2"/>
            </p:cNvCxnSpPr>
            <p:nvPr/>
          </p:nvCxnSpPr>
          <p:spPr bwMode="auto">
            <a:xfrm>
              <a:off x="1158" y="1728"/>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AutoShape 15">
              <a:extLst>
                <a:ext uri="{FF2B5EF4-FFF2-40B4-BE49-F238E27FC236}">
                  <a16:creationId xmlns:a16="http://schemas.microsoft.com/office/drawing/2014/main" id="{BA3A9AFF-AA1E-3546-9E07-329904EE1917}"/>
                </a:ext>
              </a:extLst>
            </p:cNvPr>
            <p:cNvCxnSpPr>
              <a:cxnSpLocks noChangeShapeType="1"/>
              <a:stCxn id="24" idx="4"/>
              <a:endCxn id="25" idx="0"/>
            </p:cNvCxnSpPr>
            <p:nvPr/>
          </p:nvCxnSpPr>
          <p:spPr bwMode="auto">
            <a:xfrm rot="5400000">
              <a:off x="1662" y="2520"/>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AutoShape 17">
              <a:extLst>
                <a:ext uri="{FF2B5EF4-FFF2-40B4-BE49-F238E27FC236}">
                  <a16:creationId xmlns:a16="http://schemas.microsoft.com/office/drawing/2014/main" id="{6B970819-9F0D-8143-BD73-CE1CCCAB831F}"/>
                </a:ext>
              </a:extLst>
            </p:cNvPr>
            <p:cNvCxnSpPr>
              <a:cxnSpLocks noChangeShapeType="1"/>
              <a:stCxn id="24" idx="2"/>
              <a:endCxn id="23" idx="6"/>
            </p:cNvCxnSpPr>
            <p:nvPr/>
          </p:nvCxnSpPr>
          <p:spPr bwMode="auto">
            <a:xfrm flipH="1">
              <a:off x="1158" y="2256"/>
              <a:ext cx="468" cy="528"/>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AutoShape 18">
              <a:extLst>
                <a:ext uri="{FF2B5EF4-FFF2-40B4-BE49-F238E27FC236}">
                  <a16:creationId xmlns:a16="http://schemas.microsoft.com/office/drawing/2014/main" id="{5DEFC187-48CC-A445-B01C-FFAA17D45133}"/>
                </a:ext>
              </a:extLst>
            </p:cNvPr>
            <p:cNvCxnSpPr>
              <a:cxnSpLocks noChangeShapeType="1"/>
              <a:stCxn id="23" idx="6"/>
              <a:endCxn id="25" idx="2"/>
            </p:cNvCxnSpPr>
            <p:nvPr/>
          </p:nvCxnSpPr>
          <p:spPr bwMode="auto">
            <a:xfrm>
              <a:off x="1158" y="2784"/>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2" name="Line 21">
              <a:extLst>
                <a:ext uri="{FF2B5EF4-FFF2-40B4-BE49-F238E27FC236}">
                  <a16:creationId xmlns:a16="http://schemas.microsoft.com/office/drawing/2014/main" id="{70238D24-2113-7745-857A-9AB8EEAA130D}"/>
                </a:ext>
              </a:extLst>
            </p:cNvPr>
            <p:cNvSpPr>
              <a:spLocks noChangeShapeType="1"/>
            </p:cNvSpPr>
            <p:nvPr/>
          </p:nvSpPr>
          <p:spPr bwMode="auto">
            <a:xfrm>
              <a:off x="1392" y="1488"/>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33" name="Rectangle 23">
            <a:extLst>
              <a:ext uri="{FF2B5EF4-FFF2-40B4-BE49-F238E27FC236}">
                <a16:creationId xmlns:a16="http://schemas.microsoft.com/office/drawing/2014/main" id="{BDC027A6-52E3-884C-A32D-AB29AC33B210}"/>
              </a:ext>
            </a:extLst>
          </p:cNvPr>
          <p:cNvSpPr txBox="1">
            <a:spLocks noChangeArrowheads="1"/>
          </p:cNvSpPr>
          <p:nvPr/>
        </p:nvSpPr>
        <p:spPr>
          <a:xfrm>
            <a:off x="5736771" y="1643743"/>
            <a:ext cx="4113213" cy="4713288"/>
          </a:xfrm>
          <a:prstGeom prst="rect">
            <a:avLst/>
          </a:prstGeom>
          <a:noFill/>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1</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2</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3</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4</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5</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D</a:t>
            </a:r>
            <a:r>
              <a:rPr lang="en-US" altLang="zh-TW" sz="2000" baseline="-25000">
                <a:ea typeface="新細明體" panose="02020500000000000000" pitchFamily="18" charset="-120"/>
              </a:rPr>
              <a:t>6</a:t>
            </a:r>
            <a:r>
              <a:rPr lang="en-US" altLang="zh-TW" sz="2000">
                <a:ea typeface="新細明體" panose="02020500000000000000" pitchFamily="18" charset="-120"/>
              </a:rPr>
              <a:t> =</a:t>
            </a:r>
          </a:p>
          <a:p>
            <a:pPr>
              <a:lnSpc>
                <a:spcPct val="80000"/>
              </a:lnSpc>
            </a:pPr>
            <a:r>
              <a:rPr lang="en-US" altLang="zh-TW" sz="2000">
                <a:ea typeface="新細明體" panose="02020500000000000000" pitchFamily="18" charset="-120"/>
              </a:rPr>
              <a:t>gain(2, 1) =</a:t>
            </a:r>
          </a:p>
          <a:p>
            <a:pPr>
              <a:lnSpc>
                <a:spcPct val="80000"/>
              </a:lnSpc>
            </a:pPr>
            <a:r>
              <a:rPr lang="en-US" altLang="zh-TW" sz="2000">
                <a:ea typeface="新細明體" panose="02020500000000000000" pitchFamily="18" charset="-120"/>
              </a:rPr>
              <a:t>gain(2, 5) =</a:t>
            </a:r>
          </a:p>
          <a:p>
            <a:pPr>
              <a:lnSpc>
                <a:spcPct val="80000"/>
              </a:lnSpc>
            </a:pPr>
            <a:r>
              <a:rPr lang="en-US" altLang="zh-TW" sz="2000">
                <a:ea typeface="新細明體" panose="02020500000000000000" pitchFamily="18" charset="-120"/>
              </a:rPr>
              <a:t>gain(2, 6) =</a:t>
            </a:r>
          </a:p>
          <a:p>
            <a:pPr>
              <a:lnSpc>
                <a:spcPct val="80000"/>
              </a:lnSpc>
            </a:pPr>
            <a:r>
              <a:rPr lang="en-US" altLang="zh-TW" sz="2000">
                <a:ea typeface="新細明體" panose="02020500000000000000" pitchFamily="18" charset="-120"/>
              </a:rPr>
              <a:t>gain(3, 1) =</a:t>
            </a:r>
          </a:p>
          <a:p>
            <a:pPr>
              <a:lnSpc>
                <a:spcPct val="80000"/>
              </a:lnSpc>
            </a:pPr>
            <a:r>
              <a:rPr lang="en-US" altLang="zh-TW" sz="2000">
                <a:ea typeface="新細明體" panose="02020500000000000000" pitchFamily="18" charset="-120"/>
              </a:rPr>
              <a:t>gain(3, 5) =</a:t>
            </a:r>
          </a:p>
          <a:p>
            <a:pPr>
              <a:lnSpc>
                <a:spcPct val="80000"/>
              </a:lnSpc>
            </a:pPr>
            <a:r>
              <a:rPr lang="en-US" altLang="zh-TW" sz="2000">
                <a:ea typeface="新細明體" panose="02020500000000000000" pitchFamily="18" charset="-120"/>
              </a:rPr>
              <a:t>gain(3, 6) =</a:t>
            </a:r>
          </a:p>
          <a:p>
            <a:pPr>
              <a:lnSpc>
                <a:spcPct val="80000"/>
              </a:lnSpc>
            </a:pPr>
            <a:r>
              <a:rPr lang="en-US" altLang="zh-TW" sz="2000">
                <a:ea typeface="新細明體" panose="02020500000000000000" pitchFamily="18" charset="-120"/>
              </a:rPr>
              <a:t>gain(4, 1) =</a:t>
            </a:r>
          </a:p>
          <a:p>
            <a:pPr>
              <a:lnSpc>
                <a:spcPct val="80000"/>
              </a:lnSpc>
            </a:pPr>
            <a:r>
              <a:rPr lang="en-US" altLang="zh-TW" sz="2000">
                <a:ea typeface="新細明體" panose="02020500000000000000" pitchFamily="18" charset="-120"/>
              </a:rPr>
              <a:t>gain(4, 5) =</a:t>
            </a:r>
          </a:p>
          <a:p>
            <a:pPr>
              <a:lnSpc>
                <a:spcPct val="80000"/>
              </a:lnSpc>
            </a:pPr>
            <a:r>
              <a:rPr lang="en-US" altLang="zh-TW" sz="2000">
                <a:ea typeface="新細明體" panose="02020500000000000000" pitchFamily="18" charset="-120"/>
              </a:rPr>
              <a:t>gain(4, 6) =</a:t>
            </a:r>
          </a:p>
        </p:txBody>
      </p:sp>
      <p:sp>
        <p:nvSpPr>
          <p:cNvPr id="34" name="Rectangle 24">
            <a:extLst>
              <a:ext uri="{FF2B5EF4-FFF2-40B4-BE49-F238E27FC236}">
                <a16:creationId xmlns:a16="http://schemas.microsoft.com/office/drawing/2014/main" id="{8C3E17CF-D3B6-1044-AE42-776F0CB37457}"/>
              </a:ext>
            </a:extLst>
          </p:cNvPr>
          <p:cNvSpPr>
            <a:spLocks noChangeArrowheads="1"/>
          </p:cNvSpPr>
          <p:nvPr/>
        </p:nvSpPr>
        <p:spPr bwMode="auto">
          <a:xfrm>
            <a:off x="5736771" y="1567543"/>
            <a:ext cx="4114800" cy="4789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55613" indent="-455613">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buFont typeface="Wingdings" pitchFamily="2" charset="2"/>
              <a:buNone/>
            </a:pPr>
            <a:r>
              <a:rPr lang="en-US" altLang="zh-TW" sz="2000" dirty="0">
                <a:ea typeface="新細明體" panose="02020500000000000000" pitchFamily="18" charset="-120"/>
              </a:rPr>
              <a:t>               1-0 = 1</a:t>
            </a:r>
          </a:p>
          <a:p>
            <a:pPr eaLnBrk="1" hangingPunct="1">
              <a:lnSpc>
                <a:spcPct val="80000"/>
              </a:lnSpc>
              <a:buFont typeface="Wingdings" pitchFamily="2" charset="2"/>
              <a:buNone/>
            </a:pPr>
            <a:r>
              <a:rPr lang="en-US" altLang="zh-TW" sz="2000" dirty="0">
                <a:ea typeface="新細明體" panose="02020500000000000000" pitchFamily="18" charset="-120"/>
              </a:rPr>
              <a:t>               1-2 = -1</a:t>
            </a:r>
          </a:p>
          <a:p>
            <a:pPr eaLnBrk="1" hangingPunct="1">
              <a:lnSpc>
                <a:spcPct val="80000"/>
              </a:lnSpc>
              <a:buFont typeface="Wingdings" pitchFamily="2" charset="2"/>
              <a:buNone/>
            </a:pPr>
            <a:r>
              <a:rPr lang="en-US" altLang="zh-TW" sz="2000" dirty="0">
                <a:ea typeface="新細明體" panose="02020500000000000000" pitchFamily="18" charset="-120"/>
              </a:rPr>
              <a:t>               0-1 = -1</a:t>
            </a:r>
          </a:p>
          <a:p>
            <a:pPr eaLnBrk="1" hangingPunct="1">
              <a:lnSpc>
                <a:spcPct val="80000"/>
              </a:lnSpc>
              <a:buFont typeface="Wingdings" pitchFamily="2" charset="2"/>
              <a:buNone/>
            </a:pPr>
            <a:r>
              <a:rPr lang="en-US" altLang="zh-TW" sz="2000" dirty="0">
                <a:ea typeface="新細明體" panose="02020500000000000000" pitchFamily="18" charset="-120"/>
              </a:rPr>
              <a:t>               2-1 = 1</a:t>
            </a:r>
          </a:p>
          <a:p>
            <a:pPr eaLnBrk="1" hangingPunct="1">
              <a:lnSpc>
                <a:spcPct val="80000"/>
              </a:lnSpc>
              <a:buFont typeface="Wingdings" pitchFamily="2" charset="2"/>
              <a:buNone/>
            </a:pPr>
            <a:r>
              <a:rPr lang="en-US" altLang="zh-TW" sz="2000" dirty="0">
                <a:ea typeface="新細明體" panose="02020500000000000000" pitchFamily="18" charset="-120"/>
              </a:rPr>
              <a:t>               1-1 = 0</a:t>
            </a:r>
          </a:p>
          <a:p>
            <a:pPr eaLnBrk="1" hangingPunct="1">
              <a:lnSpc>
                <a:spcPct val="80000"/>
              </a:lnSpc>
              <a:buFont typeface="Wingdings" pitchFamily="2" charset="2"/>
              <a:buNone/>
            </a:pPr>
            <a:r>
              <a:rPr lang="en-US" altLang="zh-TW" sz="2000" dirty="0">
                <a:ea typeface="新細明體" panose="02020500000000000000" pitchFamily="18" charset="-120"/>
              </a:rPr>
              <a:t>               1-1 = 0</a:t>
            </a:r>
          </a:p>
          <a:p>
            <a:pPr eaLnBrk="1" hangingPunct="1">
              <a:lnSpc>
                <a:spcPct val="80000"/>
              </a:lnSpc>
              <a:buFont typeface="Wingdings" pitchFamily="2" charset="2"/>
              <a:buNone/>
            </a:pPr>
            <a:r>
              <a:rPr lang="en-US" altLang="zh-TW" sz="2000" dirty="0">
                <a:ea typeface="新細明體" panose="02020500000000000000" pitchFamily="18" charset="-120"/>
              </a:rPr>
              <a:t>                          -1 + 1 – 2 = -2</a:t>
            </a:r>
          </a:p>
          <a:p>
            <a:pPr eaLnBrk="1" hangingPunct="1">
              <a:lnSpc>
                <a:spcPct val="80000"/>
              </a:lnSpc>
              <a:buFont typeface="Wingdings" pitchFamily="2" charset="2"/>
              <a:buNone/>
            </a:pPr>
            <a:r>
              <a:rPr lang="en-US" altLang="zh-TW" sz="2000" dirty="0">
                <a:ea typeface="新細明體" panose="02020500000000000000" pitchFamily="18" charset="-120"/>
              </a:rPr>
              <a:t>                          -1 + 0 – 0 = -1</a:t>
            </a:r>
          </a:p>
          <a:p>
            <a:pPr eaLnBrk="1" hangingPunct="1">
              <a:lnSpc>
                <a:spcPct val="80000"/>
              </a:lnSpc>
              <a:buFont typeface="Wingdings" pitchFamily="2" charset="2"/>
              <a:buNone/>
            </a:pPr>
            <a:r>
              <a:rPr lang="en-US" altLang="zh-TW" sz="2000" dirty="0">
                <a:ea typeface="新細明體" panose="02020500000000000000" pitchFamily="18" charset="-120"/>
              </a:rPr>
              <a:t>                          -1 + 0 – 0 = -1</a:t>
            </a:r>
          </a:p>
          <a:p>
            <a:pPr eaLnBrk="1" hangingPunct="1">
              <a:lnSpc>
                <a:spcPct val="80000"/>
              </a:lnSpc>
              <a:buFont typeface="Wingdings" pitchFamily="2" charset="2"/>
              <a:buNone/>
            </a:pPr>
            <a:r>
              <a:rPr lang="en-US" altLang="zh-TW" sz="2000" dirty="0">
                <a:ea typeface="新細明體" panose="02020500000000000000" pitchFamily="18" charset="-120"/>
              </a:rPr>
              <a:t>                          -1 + 1 – 0 = 0</a:t>
            </a:r>
          </a:p>
          <a:p>
            <a:pPr eaLnBrk="1" hangingPunct="1">
              <a:lnSpc>
                <a:spcPct val="80000"/>
              </a:lnSpc>
              <a:buFont typeface="Wingdings" pitchFamily="2" charset="2"/>
              <a:buNone/>
            </a:pPr>
            <a:r>
              <a:rPr lang="en-US" altLang="zh-TW" sz="2000" dirty="0">
                <a:ea typeface="新細明體" panose="02020500000000000000" pitchFamily="18" charset="-120"/>
              </a:rPr>
              <a:t>                          -1 + 0 – 0 = -1</a:t>
            </a:r>
          </a:p>
          <a:p>
            <a:pPr eaLnBrk="1" hangingPunct="1">
              <a:lnSpc>
                <a:spcPct val="80000"/>
              </a:lnSpc>
              <a:buFont typeface="Wingdings" pitchFamily="2" charset="2"/>
              <a:buNone/>
            </a:pPr>
            <a:r>
              <a:rPr lang="en-US" altLang="zh-TW" sz="2000" dirty="0">
                <a:ea typeface="新細明體" panose="02020500000000000000" pitchFamily="18" charset="-120"/>
              </a:rPr>
              <a:t>                          -1 + 0 – 0 = -1</a:t>
            </a:r>
          </a:p>
          <a:p>
            <a:pPr eaLnBrk="1" hangingPunct="1">
              <a:lnSpc>
                <a:spcPct val="80000"/>
              </a:lnSpc>
              <a:buFont typeface="Wingdings" pitchFamily="2" charset="2"/>
              <a:buNone/>
            </a:pPr>
            <a:r>
              <a:rPr lang="en-US" altLang="zh-TW" sz="2000" dirty="0">
                <a:ea typeface="新細明體" panose="02020500000000000000" pitchFamily="18" charset="-120"/>
              </a:rPr>
              <a:t>                          1 + 1 – 0 = 2</a:t>
            </a:r>
          </a:p>
          <a:p>
            <a:pPr eaLnBrk="1" hangingPunct="1">
              <a:lnSpc>
                <a:spcPct val="80000"/>
              </a:lnSpc>
              <a:buFont typeface="Wingdings" pitchFamily="2" charset="2"/>
              <a:buNone/>
            </a:pPr>
            <a:r>
              <a:rPr lang="en-US" altLang="zh-TW" sz="2000" dirty="0">
                <a:ea typeface="新細明體" panose="02020500000000000000" pitchFamily="18" charset="-120"/>
              </a:rPr>
              <a:t>                          1 + 0 – 2 = -1</a:t>
            </a:r>
          </a:p>
          <a:p>
            <a:pPr eaLnBrk="1" hangingPunct="1">
              <a:lnSpc>
                <a:spcPct val="80000"/>
              </a:lnSpc>
              <a:buFont typeface="Wingdings" pitchFamily="2" charset="2"/>
              <a:buNone/>
            </a:pPr>
            <a:r>
              <a:rPr lang="en-US" altLang="zh-TW" sz="2000" dirty="0">
                <a:ea typeface="新細明體" panose="02020500000000000000" pitchFamily="18" charset="-120"/>
              </a:rPr>
              <a:t>                          1 + 0 – 2 = -1</a:t>
            </a:r>
          </a:p>
        </p:txBody>
      </p:sp>
      <p:sp>
        <p:nvSpPr>
          <p:cNvPr id="35" name="AutoShape 30">
            <a:extLst>
              <a:ext uri="{FF2B5EF4-FFF2-40B4-BE49-F238E27FC236}">
                <a16:creationId xmlns:a16="http://schemas.microsoft.com/office/drawing/2014/main" id="{8F8A9547-AA44-0042-8B6F-CA2D2B8C532C}"/>
              </a:ext>
            </a:extLst>
          </p:cNvPr>
          <p:cNvSpPr>
            <a:spLocks noChangeArrowheads="1"/>
          </p:cNvSpPr>
          <p:nvPr/>
        </p:nvSpPr>
        <p:spPr bwMode="auto">
          <a:xfrm>
            <a:off x="3450771" y="3015343"/>
            <a:ext cx="685800" cy="228600"/>
          </a:xfrm>
          <a:prstGeom prst="lef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6" name="AutoShape 31">
            <a:extLst>
              <a:ext uri="{FF2B5EF4-FFF2-40B4-BE49-F238E27FC236}">
                <a16:creationId xmlns:a16="http://schemas.microsoft.com/office/drawing/2014/main" id="{3C466289-66FB-7B4B-9ABB-0AD1047D2197}"/>
              </a:ext>
            </a:extLst>
          </p:cNvPr>
          <p:cNvSpPr>
            <a:spLocks noChangeArrowheads="1"/>
          </p:cNvSpPr>
          <p:nvPr/>
        </p:nvSpPr>
        <p:spPr bwMode="auto">
          <a:xfrm>
            <a:off x="3450771" y="4691743"/>
            <a:ext cx="685800" cy="228600"/>
          </a:xfrm>
          <a:prstGeom prst="righ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37" name="Group 35">
            <a:extLst>
              <a:ext uri="{FF2B5EF4-FFF2-40B4-BE49-F238E27FC236}">
                <a16:creationId xmlns:a16="http://schemas.microsoft.com/office/drawing/2014/main" id="{B0EDE103-1613-7A48-A611-2A9EF0137B04}"/>
              </a:ext>
            </a:extLst>
          </p:cNvPr>
          <p:cNvGrpSpPr>
            <a:grpSpLocks/>
          </p:cNvGrpSpPr>
          <p:nvPr/>
        </p:nvGrpSpPr>
        <p:grpSpPr bwMode="auto">
          <a:xfrm>
            <a:off x="2917371" y="2634343"/>
            <a:ext cx="6837363" cy="2854325"/>
            <a:chOff x="864" y="1584"/>
            <a:chExt cx="4307" cy="1798"/>
          </a:xfrm>
        </p:grpSpPr>
        <p:sp>
          <p:nvSpPr>
            <p:cNvPr id="38" name="Rectangle 25">
              <a:extLst>
                <a:ext uri="{FF2B5EF4-FFF2-40B4-BE49-F238E27FC236}">
                  <a16:creationId xmlns:a16="http://schemas.microsoft.com/office/drawing/2014/main" id="{6A4FA50B-849F-224E-B9C2-34597FE38EF1}"/>
                </a:ext>
              </a:extLst>
            </p:cNvPr>
            <p:cNvSpPr>
              <a:spLocks noChangeArrowheads="1"/>
            </p:cNvSpPr>
            <p:nvPr/>
          </p:nvSpPr>
          <p:spPr bwMode="auto">
            <a:xfrm>
              <a:off x="2640" y="3187"/>
              <a:ext cx="2208" cy="192"/>
            </a:xfrm>
            <a:prstGeom prst="rect">
              <a:avLst/>
            </a:prstGeom>
            <a:noFill/>
            <a:ln w="38100">
              <a:solidFill>
                <a:schemeClr val="accent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9" name="Oval 26">
              <a:extLst>
                <a:ext uri="{FF2B5EF4-FFF2-40B4-BE49-F238E27FC236}">
                  <a16:creationId xmlns:a16="http://schemas.microsoft.com/office/drawing/2014/main" id="{F23AE028-D48E-4543-9974-7B20484BCA7C}"/>
                </a:ext>
              </a:extLst>
            </p:cNvPr>
            <p:cNvSpPr>
              <a:spLocks noChangeArrowheads="1"/>
            </p:cNvSpPr>
            <p:nvPr/>
          </p:nvSpPr>
          <p:spPr bwMode="auto">
            <a:xfrm>
              <a:off x="864" y="2640"/>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4</a:t>
              </a:r>
            </a:p>
          </p:txBody>
        </p:sp>
        <p:sp>
          <p:nvSpPr>
            <p:cNvPr id="40" name="Oval 27">
              <a:extLst>
                <a:ext uri="{FF2B5EF4-FFF2-40B4-BE49-F238E27FC236}">
                  <a16:creationId xmlns:a16="http://schemas.microsoft.com/office/drawing/2014/main" id="{81EED275-9389-2A46-94D2-A1AF992CEB45}"/>
                </a:ext>
              </a:extLst>
            </p:cNvPr>
            <p:cNvSpPr>
              <a:spLocks noChangeArrowheads="1"/>
            </p:cNvSpPr>
            <p:nvPr/>
          </p:nvSpPr>
          <p:spPr bwMode="auto">
            <a:xfrm>
              <a:off x="1632" y="1584"/>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1</a:t>
              </a:r>
            </a:p>
          </p:txBody>
        </p:sp>
        <p:sp>
          <p:nvSpPr>
            <p:cNvPr id="41" name="Text Box 34">
              <a:extLst>
                <a:ext uri="{FF2B5EF4-FFF2-40B4-BE49-F238E27FC236}">
                  <a16:creationId xmlns:a16="http://schemas.microsoft.com/office/drawing/2014/main" id="{B84AA066-01C7-504F-B694-C4DEB6A576AF}"/>
                </a:ext>
              </a:extLst>
            </p:cNvPr>
            <p:cNvSpPr txBox="1">
              <a:spLocks noChangeArrowheads="1"/>
            </p:cNvSpPr>
            <p:nvPr/>
          </p:nvSpPr>
          <p:spPr bwMode="auto">
            <a:xfrm>
              <a:off x="4908" y="3132"/>
              <a:ext cx="26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zh-TW" sz="2000" dirty="0">
                  <a:solidFill>
                    <a:schemeClr val="accent2"/>
                  </a:solidFill>
                  <a:ea typeface="新細明體" panose="02020500000000000000" pitchFamily="18" charset="-120"/>
                </a:rPr>
                <a:t>g</a:t>
              </a:r>
              <a:r>
                <a:rPr lang="en-US" altLang="zh-TW" sz="2000" baseline="-25000" dirty="0">
                  <a:solidFill>
                    <a:schemeClr val="accent2"/>
                  </a:solidFill>
                  <a:ea typeface="新細明體" panose="02020500000000000000" pitchFamily="18" charset="-120"/>
                </a:rPr>
                <a:t>1</a:t>
              </a:r>
            </a:p>
          </p:txBody>
        </p:sp>
      </p:grpSp>
    </p:spTree>
    <p:extLst>
      <p:ext uri="{BB962C8B-B14F-4D97-AF65-F5344CB8AC3E}">
        <p14:creationId xmlns:p14="http://schemas.microsoft.com/office/powerpoint/2010/main" val="4160771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3">
                                            <p:txEl>
                                              <p:pRg st="0" end="0"/>
                                            </p:txEl>
                                          </p:spTgt>
                                        </p:tgtEl>
                                        <p:attrNameLst>
                                          <p:attrName>style.visibility</p:attrName>
                                        </p:attrNameLst>
                                      </p:cBhvr>
                                      <p:to>
                                        <p:strVal val="visible"/>
                                      </p:to>
                                    </p:set>
                                    <p:animEffect transition="in" filter="dissolve">
                                      <p:cBhvr>
                                        <p:cTn id="7" dur="500"/>
                                        <p:tgtEl>
                                          <p:spTgt spid="33">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3">
                                            <p:txEl>
                                              <p:pRg st="1" end="1"/>
                                            </p:txEl>
                                          </p:spTgt>
                                        </p:tgtEl>
                                        <p:attrNameLst>
                                          <p:attrName>style.visibility</p:attrName>
                                        </p:attrNameLst>
                                      </p:cBhvr>
                                      <p:to>
                                        <p:strVal val="visible"/>
                                      </p:to>
                                    </p:set>
                                    <p:animEffect transition="in" filter="dissolve">
                                      <p:cBhvr>
                                        <p:cTn id="10" dur="500"/>
                                        <p:tgtEl>
                                          <p:spTgt spid="33">
                                            <p:txEl>
                                              <p:pRg st="1" end="1"/>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3">
                                            <p:txEl>
                                              <p:pRg st="2" end="2"/>
                                            </p:txEl>
                                          </p:spTgt>
                                        </p:tgtEl>
                                        <p:attrNameLst>
                                          <p:attrName>style.visibility</p:attrName>
                                        </p:attrNameLst>
                                      </p:cBhvr>
                                      <p:to>
                                        <p:strVal val="visible"/>
                                      </p:to>
                                    </p:set>
                                    <p:animEffect transition="in" filter="dissolve">
                                      <p:cBhvr>
                                        <p:cTn id="13" dur="500"/>
                                        <p:tgtEl>
                                          <p:spTgt spid="33">
                                            <p:txEl>
                                              <p:pRg st="2" end="2"/>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33">
                                            <p:txEl>
                                              <p:pRg st="3" end="3"/>
                                            </p:txEl>
                                          </p:spTgt>
                                        </p:tgtEl>
                                        <p:attrNameLst>
                                          <p:attrName>style.visibility</p:attrName>
                                        </p:attrNameLst>
                                      </p:cBhvr>
                                      <p:to>
                                        <p:strVal val="visible"/>
                                      </p:to>
                                    </p:set>
                                    <p:animEffect transition="in" filter="dissolve">
                                      <p:cBhvr>
                                        <p:cTn id="16" dur="500"/>
                                        <p:tgtEl>
                                          <p:spTgt spid="33">
                                            <p:txEl>
                                              <p:pRg st="3" end="3"/>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33">
                                            <p:txEl>
                                              <p:pRg st="4" end="4"/>
                                            </p:txEl>
                                          </p:spTgt>
                                        </p:tgtEl>
                                        <p:attrNameLst>
                                          <p:attrName>style.visibility</p:attrName>
                                        </p:attrNameLst>
                                      </p:cBhvr>
                                      <p:to>
                                        <p:strVal val="visible"/>
                                      </p:to>
                                    </p:set>
                                    <p:animEffect transition="in" filter="dissolve">
                                      <p:cBhvr>
                                        <p:cTn id="19" dur="500"/>
                                        <p:tgtEl>
                                          <p:spTgt spid="33">
                                            <p:txEl>
                                              <p:pRg st="4" end="4"/>
                                            </p:txEl>
                                          </p:spTgt>
                                        </p:tgtEl>
                                      </p:cBhvr>
                                    </p:animEffect>
                                  </p:childTnLst>
                                </p:cTn>
                              </p:par>
                              <p:par>
                                <p:cTn id="20" presetID="9" presetClass="entr" presetSubtype="0" fill="hold" nodeType="withEffect">
                                  <p:stCondLst>
                                    <p:cond delay="0"/>
                                  </p:stCondLst>
                                  <p:childTnLst>
                                    <p:set>
                                      <p:cBhvr>
                                        <p:cTn id="21" dur="1" fill="hold">
                                          <p:stCondLst>
                                            <p:cond delay="0"/>
                                          </p:stCondLst>
                                        </p:cTn>
                                        <p:tgtEl>
                                          <p:spTgt spid="33">
                                            <p:txEl>
                                              <p:pRg st="5" end="5"/>
                                            </p:txEl>
                                          </p:spTgt>
                                        </p:tgtEl>
                                        <p:attrNameLst>
                                          <p:attrName>style.visibility</p:attrName>
                                        </p:attrNameLst>
                                      </p:cBhvr>
                                      <p:to>
                                        <p:strVal val="visible"/>
                                      </p:to>
                                    </p:set>
                                    <p:animEffect transition="in" filter="dissolve">
                                      <p:cBhvr>
                                        <p:cTn id="22" dur="500"/>
                                        <p:tgtEl>
                                          <p:spTgt spid="3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4">
                                            <p:txEl>
                                              <p:pRg st="0" end="0"/>
                                            </p:txEl>
                                          </p:spTgt>
                                        </p:tgtEl>
                                        <p:attrNameLst>
                                          <p:attrName>style.visibility</p:attrName>
                                        </p:attrNameLst>
                                      </p:cBhvr>
                                      <p:to>
                                        <p:strVal val="visible"/>
                                      </p:to>
                                    </p:set>
                                    <p:animEffect transition="in" filter="wipe(left)">
                                      <p:cBhvr>
                                        <p:cTn id="27" dur="500"/>
                                        <p:tgtEl>
                                          <p:spTgt spid="34">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4">
                                            <p:txEl>
                                              <p:pRg st="1" end="1"/>
                                            </p:txEl>
                                          </p:spTgt>
                                        </p:tgtEl>
                                        <p:attrNameLst>
                                          <p:attrName>style.visibility</p:attrName>
                                        </p:attrNameLst>
                                      </p:cBhvr>
                                      <p:to>
                                        <p:strVal val="visible"/>
                                      </p:to>
                                    </p:set>
                                    <p:animEffect transition="in" filter="wipe(left)">
                                      <p:cBhvr>
                                        <p:cTn id="32" dur="500"/>
                                        <p:tgtEl>
                                          <p:spTgt spid="34">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34">
                                            <p:txEl>
                                              <p:pRg st="2" end="2"/>
                                            </p:txEl>
                                          </p:spTgt>
                                        </p:tgtEl>
                                        <p:attrNameLst>
                                          <p:attrName>style.visibility</p:attrName>
                                        </p:attrNameLst>
                                      </p:cBhvr>
                                      <p:to>
                                        <p:strVal val="visible"/>
                                      </p:to>
                                    </p:set>
                                    <p:animEffect transition="in" filter="wipe(left)">
                                      <p:cBhvr>
                                        <p:cTn id="37" dur="500"/>
                                        <p:tgtEl>
                                          <p:spTgt spid="34">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4">
                                            <p:txEl>
                                              <p:pRg st="3" end="3"/>
                                            </p:txEl>
                                          </p:spTgt>
                                        </p:tgtEl>
                                        <p:attrNameLst>
                                          <p:attrName>style.visibility</p:attrName>
                                        </p:attrNameLst>
                                      </p:cBhvr>
                                      <p:to>
                                        <p:strVal val="visible"/>
                                      </p:to>
                                    </p:set>
                                    <p:animEffect transition="in" filter="wipe(left)">
                                      <p:cBhvr>
                                        <p:cTn id="42" dur="500"/>
                                        <p:tgtEl>
                                          <p:spTgt spid="34">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34">
                                            <p:txEl>
                                              <p:pRg st="4" end="4"/>
                                            </p:txEl>
                                          </p:spTgt>
                                        </p:tgtEl>
                                        <p:attrNameLst>
                                          <p:attrName>style.visibility</p:attrName>
                                        </p:attrNameLst>
                                      </p:cBhvr>
                                      <p:to>
                                        <p:strVal val="visible"/>
                                      </p:to>
                                    </p:set>
                                    <p:animEffect transition="in" filter="wipe(left)">
                                      <p:cBhvr>
                                        <p:cTn id="47" dur="500"/>
                                        <p:tgtEl>
                                          <p:spTgt spid="34">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34">
                                            <p:txEl>
                                              <p:pRg st="5" end="5"/>
                                            </p:txEl>
                                          </p:spTgt>
                                        </p:tgtEl>
                                        <p:attrNameLst>
                                          <p:attrName>style.visibility</p:attrName>
                                        </p:attrNameLst>
                                      </p:cBhvr>
                                      <p:to>
                                        <p:strVal val="visible"/>
                                      </p:to>
                                    </p:set>
                                    <p:animEffect transition="in" filter="wipe(left)">
                                      <p:cBhvr>
                                        <p:cTn id="52" dur="500"/>
                                        <p:tgtEl>
                                          <p:spTgt spid="34">
                                            <p:txEl>
                                              <p:pRg st="5" end="5"/>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33">
                                            <p:txEl>
                                              <p:pRg st="6" end="6"/>
                                            </p:txEl>
                                          </p:spTgt>
                                        </p:tgtEl>
                                        <p:attrNameLst>
                                          <p:attrName>style.visibility</p:attrName>
                                        </p:attrNameLst>
                                      </p:cBhvr>
                                      <p:to>
                                        <p:strVal val="visible"/>
                                      </p:to>
                                    </p:set>
                                    <p:animEffect transition="in" filter="dissolve">
                                      <p:cBhvr>
                                        <p:cTn id="57" dur="500"/>
                                        <p:tgtEl>
                                          <p:spTgt spid="33">
                                            <p:txEl>
                                              <p:pRg st="6" end="6"/>
                                            </p:txEl>
                                          </p:spTgt>
                                        </p:tgtEl>
                                      </p:cBhvr>
                                    </p:animEffect>
                                  </p:childTnLst>
                                </p:cTn>
                              </p:par>
                              <p:par>
                                <p:cTn id="58" presetID="9" presetClass="entr" presetSubtype="0" fill="hold" nodeType="withEffect">
                                  <p:stCondLst>
                                    <p:cond delay="0"/>
                                  </p:stCondLst>
                                  <p:childTnLst>
                                    <p:set>
                                      <p:cBhvr>
                                        <p:cTn id="59" dur="1" fill="hold">
                                          <p:stCondLst>
                                            <p:cond delay="0"/>
                                          </p:stCondLst>
                                        </p:cTn>
                                        <p:tgtEl>
                                          <p:spTgt spid="33">
                                            <p:txEl>
                                              <p:pRg st="7" end="7"/>
                                            </p:txEl>
                                          </p:spTgt>
                                        </p:tgtEl>
                                        <p:attrNameLst>
                                          <p:attrName>style.visibility</p:attrName>
                                        </p:attrNameLst>
                                      </p:cBhvr>
                                      <p:to>
                                        <p:strVal val="visible"/>
                                      </p:to>
                                    </p:set>
                                    <p:animEffect transition="in" filter="dissolve">
                                      <p:cBhvr>
                                        <p:cTn id="60" dur="500"/>
                                        <p:tgtEl>
                                          <p:spTgt spid="33">
                                            <p:txEl>
                                              <p:pRg st="7" end="7"/>
                                            </p:txEl>
                                          </p:spTgt>
                                        </p:tgtEl>
                                      </p:cBhvr>
                                    </p:animEffect>
                                  </p:childTnLst>
                                </p:cTn>
                              </p:par>
                              <p:par>
                                <p:cTn id="61" presetID="9" presetClass="entr" presetSubtype="0" fill="hold" nodeType="withEffect">
                                  <p:stCondLst>
                                    <p:cond delay="0"/>
                                  </p:stCondLst>
                                  <p:childTnLst>
                                    <p:set>
                                      <p:cBhvr>
                                        <p:cTn id="62" dur="1" fill="hold">
                                          <p:stCondLst>
                                            <p:cond delay="0"/>
                                          </p:stCondLst>
                                        </p:cTn>
                                        <p:tgtEl>
                                          <p:spTgt spid="33">
                                            <p:txEl>
                                              <p:pRg st="8" end="8"/>
                                            </p:txEl>
                                          </p:spTgt>
                                        </p:tgtEl>
                                        <p:attrNameLst>
                                          <p:attrName>style.visibility</p:attrName>
                                        </p:attrNameLst>
                                      </p:cBhvr>
                                      <p:to>
                                        <p:strVal val="visible"/>
                                      </p:to>
                                    </p:set>
                                    <p:animEffect transition="in" filter="dissolve">
                                      <p:cBhvr>
                                        <p:cTn id="63" dur="500"/>
                                        <p:tgtEl>
                                          <p:spTgt spid="33">
                                            <p:txEl>
                                              <p:pRg st="8" end="8"/>
                                            </p:txEl>
                                          </p:spTgt>
                                        </p:tgtEl>
                                      </p:cBhvr>
                                    </p:animEffect>
                                  </p:childTnLst>
                                </p:cTn>
                              </p:par>
                              <p:par>
                                <p:cTn id="64" presetID="9" presetClass="entr" presetSubtype="0" fill="hold" nodeType="withEffect">
                                  <p:stCondLst>
                                    <p:cond delay="0"/>
                                  </p:stCondLst>
                                  <p:childTnLst>
                                    <p:set>
                                      <p:cBhvr>
                                        <p:cTn id="65" dur="1" fill="hold">
                                          <p:stCondLst>
                                            <p:cond delay="0"/>
                                          </p:stCondLst>
                                        </p:cTn>
                                        <p:tgtEl>
                                          <p:spTgt spid="33">
                                            <p:txEl>
                                              <p:pRg st="9" end="9"/>
                                            </p:txEl>
                                          </p:spTgt>
                                        </p:tgtEl>
                                        <p:attrNameLst>
                                          <p:attrName>style.visibility</p:attrName>
                                        </p:attrNameLst>
                                      </p:cBhvr>
                                      <p:to>
                                        <p:strVal val="visible"/>
                                      </p:to>
                                    </p:set>
                                    <p:animEffect transition="in" filter="dissolve">
                                      <p:cBhvr>
                                        <p:cTn id="66" dur="500"/>
                                        <p:tgtEl>
                                          <p:spTgt spid="33">
                                            <p:txEl>
                                              <p:pRg st="9" end="9"/>
                                            </p:txEl>
                                          </p:spTgt>
                                        </p:tgtEl>
                                      </p:cBhvr>
                                    </p:animEffect>
                                  </p:childTnLst>
                                </p:cTn>
                              </p:par>
                              <p:par>
                                <p:cTn id="67" presetID="9" presetClass="entr" presetSubtype="0" fill="hold" nodeType="withEffect">
                                  <p:stCondLst>
                                    <p:cond delay="0"/>
                                  </p:stCondLst>
                                  <p:childTnLst>
                                    <p:set>
                                      <p:cBhvr>
                                        <p:cTn id="68" dur="1" fill="hold">
                                          <p:stCondLst>
                                            <p:cond delay="0"/>
                                          </p:stCondLst>
                                        </p:cTn>
                                        <p:tgtEl>
                                          <p:spTgt spid="33">
                                            <p:txEl>
                                              <p:pRg st="10" end="10"/>
                                            </p:txEl>
                                          </p:spTgt>
                                        </p:tgtEl>
                                        <p:attrNameLst>
                                          <p:attrName>style.visibility</p:attrName>
                                        </p:attrNameLst>
                                      </p:cBhvr>
                                      <p:to>
                                        <p:strVal val="visible"/>
                                      </p:to>
                                    </p:set>
                                    <p:animEffect transition="in" filter="dissolve">
                                      <p:cBhvr>
                                        <p:cTn id="69" dur="500"/>
                                        <p:tgtEl>
                                          <p:spTgt spid="33">
                                            <p:txEl>
                                              <p:pRg st="10" end="10"/>
                                            </p:txEl>
                                          </p:spTgt>
                                        </p:tgtEl>
                                      </p:cBhvr>
                                    </p:animEffect>
                                  </p:childTnLst>
                                </p:cTn>
                              </p:par>
                              <p:par>
                                <p:cTn id="70" presetID="9" presetClass="entr" presetSubtype="0" fill="hold" nodeType="withEffect">
                                  <p:stCondLst>
                                    <p:cond delay="0"/>
                                  </p:stCondLst>
                                  <p:childTnLst>
                                    <p:set>
                                      <p:cBhvr>
                                        <p:cTn id="71" dur="1" fill="hold">
                                          <p:stCondLst>
                                            <p:cond delay="0"/>
                                          </p:stCondLst>
                                        </p:cTn>
                                        <p:tgtEl>
                                          <p:spTgt spid="33">
                                            <p:txEl>
                                              <p:pRg st="11" end="11"/>
                                            </p:txEl>
                                          </p:spTgt>
                                        </p:tgtEl>
                                        <p:attrNameLst>
                                          <p:attrName>style.visibility</p:attrName>
                                        </p:attrNameLst>
                                      </p:cBhvr>
                                      <p:to>
                                        <p:strVal val="visible"/>
                                      </p:to>
                                    </p:set>
                                    <p:animEffect transition="in" filter="dissolve">
                                      <p:cBhvr>
                                        <p:cTn id="72" dur="500"/>
                                        <p:tgtEl>
                                          <p:spTgt spid="33">
                                            <p:txEl>
                                              <p:pRg st="11" end="11"/>
                                            </p:txEl>
                                          </p:spTgt>
                                        </p:tgtEl>
                                      </p:cBhvr>
                                    </p:animEffect>
                                  </p:childTnLst>
                                </p:cTn>
                              </p:par>
                              <p:par>
                                <p:cTn id="73" presetID="9" presetClass="entr" presetSubtype="0" fill="hold" nodeType="withEffect">
                                  <p:stCondLst>
                                    <p:cond delay="0"/>
                                  </p:stCondLst>
                                  <p:childTnLst>
                                    <p:set>
                                      <p:cBhvr>
                                        <p:cTn id="74" dur="1" fill="hold">
                                          <p:stCondLst>
                                            <p:cond delay="0"/>
                                          </p:stCondLst>
                                        </p:cTn>
                                        <p:tgtEl>
                                          <p:spTgt spid="33">
                                            <p:txEl>
                                              <p:pRg st="12" end="12"/>
                                            </p:txEl>
                                          </p:spTgt>
                                        </p:tgtEl>
                                        <p:attrNameLst>
                                          <p:attrName>style.visibility</p:attrName>
                                        </p:attrNameLst>
                                      </p:cBhvr>
                                      <p:to>
                                        <p:strVal val="visible"/>
                                      </p:to>
                                    </p:set>
                                    <p:animEffect transition="in" filter="dissolve">
                                      <p:cBhvr>
                                        <p:cTn id="75" dur="500"/>
                                        <p:tgtEl>
                                          <p:spTgt spid="33">
                                            <p:txEl>
                                              <p:pRg st="12" end="12"/>
                                            </p:txEl>
                                          </p:spTgt>
                                        </p:tgtEl>
                                      </p:cBhvr>
                                    </p:animEffect>
                                  </p:childTnLst>
                                </p:cTn>
                              </p:par>
                              <p:par>
                                <p:cTn id="76" presetID="9" presetClass="entr" presetSubtype="0" fill="hold" nodeType="withEffect">
                                  <p:stCondLst>
                                    <p:cond delay="0"/>
                                  </p:stCondLst>
                                  <p:childTnLst>
                                    <p:set>
                                      <p:cBhvr>
                                        <p:cTn id="77" dur="1" fill="hold">
                                          <p:stCondLst>
                                            <p:cond delay="0"/>
                                          </p:stCondLst>
                                        </p:cTn>
                                        <p:tgtEl>
                                          <p:spTgt spid="33">
                                            <p:txEl>
                                              <p:pRg st="13" end="13"/>
                                            </p:txEl>
                                          </p:spTgt>
                                        </p:tgtEl>
                                        <p:attrNameLst>
                                          <p:attrName>style.visibility</p:attrName>
                                        </p:attrNameLst>
                                      </p:cBhvr>
                                      <p:to>
                                        <p:strVal val="visible"/>
                                      </p:to>
                                    </p:set>
                                    <p:animEffect transition="in" filter="dissolve">
                                      <p:cBhvr>
                                        <p:cTn id="78" dur="500"/>
                                        <p:tgtEl>
                                          <p:spTgt spid="33">
                                            <p:txEl>
                                              <p:pRg st="13" end="13"/>
                                            </p:txEl>
                                          </p:spTgt>
                                        </p:tgtEl>
                                      </p:cBhvr>
                                    </p:animEffect>
                                  </p:childTnLst>
                                </p:cTn>
                              </p:par>
                              <p:par>
                                <p:cTn id="79" presetID="9" presetClass="entr" presetSubtype="0" fill="hold" nodeType="withEffect">
                                  <p:stCondLst>
                                    <p:cond delay="0"/>
                                  </p:stCondLst>
                                  <p:childTnLst>
                                    <p:set>
                                      <p:cBhvr>
                                        <p:cTn id="80" dur="1" fill="hold">
                                          <p:stCondLst>
                                            <p:cond delay="0"/>
                                          </p:stCondLst>
                                        </p:cTn>
                                        <p:tgtEl>
                                          <p:spTgt spid="33">
                                            <p:txEl>
                                              <p:pRg st="14" end="14"/>
                                            </p:txEl>
                                          </p:spTgt>
                                        </p:tgtEl>
                                        <p:attrNameLst>
                                          <p:attrName>style.visibility</p:attrName>
                                        </p:attrNameLst>
                                      </p:cBhvr>
                                      <p:to>
                                        <p:strVal val="visible"/>
                                      </p:to>
                                    </p:set>
                                    <p:animEffect transition="in" filter="dissolve">
                                      <p:cBhvr>
                                        <p:cTn id="81" dur="500"/>
                                        <p:tgtEl>
                                          <p:spTgt spid="33">
                                            <p:txEl>
                                              <p:pRg st="14" end="14"/>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22" presetClass="entr" presetSubtype="8" fill="hold" nodeType="clickEffect">
                                  <p:stCondLst>
                                    <p:cond delay="0"/>
                                  </p:stCondLst>
                                  <p:childTnLst>
                                    <p:set>
                                      <p:cBhvr>
                                        <p:cTn id="85" dur="1" fill="hold">
                                          <p:stCondLst>
                                            <p:cond delay="0"/>
                                          </p:stCondLst>
                                        </p:cTn>
                                        <p:tgtEl>
                                          <p:spTgt spid="34">
                                            <p:txEl>
                                              <p:pRg st="6" end="6"/>
                                            </p:txEl>
                                          </p:spTgt>
                                        </p:tgtEl>
                                        <p:attrNameLst>
                                          <p:attrName>style.visibility</p:attrName>
                                        </p:attrNameLst>
                                      </p:cBhvr>
                                      <p:to>
                                        <p:strVal val="visible"/>
                                      </p:to>
                                    </p:set>
                                    <p:animEffect transition="in" filter="wipe(left)">
                                      <p:cBhvr>
                                        <p:cTn id="86" dur="500"/>
                                        <p:tgtEl>
                                          <p:spTgt spid="34">
                                            <p:txEl>
                                              <p:pRg st="6" end="6"/>
                                            </p:txEl>
                                          </p:spTgt>
                                        </p:tgtEl>
                                      </p:cBhvr>
                                    </p:animEffect>
                                  </p:childTnLst>
                                </p:cTn>
                              </p:par>
                            </p:childTnLst>
                          </p:cTn>
                        </p:par>
                      </p:childTnLst>
                    </p:cTn>
                  </p:par>
                  <p:par>
                    <p:cTn id="87" fill="hold">
                      <p:stCondLst>
                        <p:cond delay="indefinite"/>
                      </p:stCondLst>
                      <p:childTnLst>
                        <p:par>
                          <p:cTn id="88" fill="hold">
                            <p:stCondLst>
                              <p:cond delay="0"/>
                            </p:stCondLst>
                            <p:childTnLst>
                              <p:par>
                                <p:cTn id="89" presetID="22" presetClass="entr" presetSubtype="8" fill="hold" nodeType="clickEffect">
                                  <p:stCondLst>
                                    <p:cond delay="0"/>
                                  </p:stCondLst>
                                  <p:childTnLst>
                                    <p:set>
                                      <p:cBhvr>
                                        <p:cTn id="90" dur="1" fill="hold">
                                          <p:stCondLst>
                                            <p:cond delay="0"/>
                                          </p:stCondLst>
                                        </p:cTn>
                                        <p:tgtEl>
                                          <p:spTgt spid="34">
                                            <p:txEl>
                                              <p:pRg st="7" end="7"/>
                                            </p:txEl>
                                          </p:spTgt>
                                        </p:tgtEl>
                                        <p:attrNameLst>
                                          <p:attrName>style.visibility</p:attrName>
                                        </p:attrNameLst>
                                      </p:cBhvr>
                                      <p:to>
                                        <p:strVal val="visible"/>
                                      </p:to>
                                    </p:set>
                                    <p:animEffect transition="in" filter="wipe(left)">
                                      <p:cBhvr>
                                        <p:cTn id="91" dur="500"/>
                                        <p:tgtEl>
                                          <p:spTgt spid="34">
                                            <p:txEl>
                                              <p:pRg st="7" end="7"/>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nodeType="clickEffect">
                                  <p:stCondLst>
                                    <p:cond delay="0"/>
                                  </p:stCondLst>
                                  <p:childTnLst>
                                    <p:set>
                                      <p:cBhvr>
                                        <p:cTn id="95" dur="1" fill="hold">
                                          <p:stCondLst>
                                            <p:cond delay="0"/>
                                          </p:stCondLst>
                                        </p:cTn>
                                        <p:tgtEl>
                                          <p:spTgt spid="34">
                                            <p:txEl>
                                              <p:pRg st="8" end="8"/>
                                            </p:txEl>
                                          </p:spTgt>
                                        </p:tgtEl>
                                        <p:attrNameLst>
                                          <p:attrName>style.visibility</p:attrName>
                                        </p:attrNameLst>
                                      </p:cBhvr>
                                      <p:to>
                                        <p:strVal val="visible"/>
                                      </p:to>
                                    </p:set>
                                    <p:animEffect transition="in" filter="wipe(left)">
                                      <p:cBhvr>
                                        <p:cTn id="96" dur="500"/>
                                        <p:tgtEl>
                                          <p:spTgt spid="34">
                                            <p:txEl>
                                              <p:pRg st="8" end="8"/>
                                            </p:txEl>
                                          </p:spTgt>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34">
                                            <p:txEl>
                                              <p:pRg st="9" end="9"/>
                                            </p:txEl>
                                          </p:spTgt>
                                        </p:tgtEl>
                                        <p:attrNameLst>
                                          <p:attrName>style.visibility</p:attrName>
                                        </p:attrNameLst>
                                      </p:cBhvr>
                                      <p:to>
                                        <p:strVal val="visible"/>
                                      </p:to>
                                    </p:set>
                                    <p:animEffect transition="in" filter="wipe(left)">
                                      <p:cBhvr>
                                        <p:cTn id="101" dur="500"/>
                                        <p:tgtEl>
                                          <p:spTgt spid="34">
                                            <p:txEl>
                                              <p:pRg st="9" end="9"/>
                                            </p:txEl>
                                          </p:spTgt>
                                        </p:tgtEl>
                                      </p:cBhvr>
                                    </p:animEffect>
                                  </p:childTnLst>
                                </p:cTn>
                              </p:par>
                            </p:childTnLst>
                          </p:cTn>
                        </p:par>
                      </p:childTnLst>
                    </p:cTn>
                  </p:par>
                  <p:par>
                    <p:cTn id="102" fill="hold">
                      <p:stCondLst>
                        <p:cond delay="indefinite"/>
                      </p:stCondLst>
                      <p:childTnLst>
                        <p:par>
                          <p:cTn id="103" fill="hold">
                            <p:stCondLst>
                              <p:cond delay="0"/>
                            </p:stCondLst>
                            <p:childTnLst>
                              <p:par>
                                <p:cTn id="104" presetID="22" presetClass="entr" presetSubtype="8" fill="hold" nodeType="clickEffect">
                                  <p:stCondLst>
                                    <p:cond delay="0"/>
                                  </p:stCondLst>
                                  <p:childTnLst>
                                    <p:set>
                                      <p:cBhvr>
                                        <p:cTn id="105" dur="1" fill="hold">
                                          <p:stCondLst>
                                            <p:cond delay="0"/>
                                          </p:stCondLst>
                                        </p:cTn>
                                        <p:tgtEl>
                                          <p:spTgt spid="34">
                                            <p:txEl>
                                              <p:pRg st="10" end="10"/>
                                            </p:txEl>
                                          </p:spTgt>
                                        </p:tgtEl>
                                        <p:attrNameLst>
                                          <p:attrName>style.visibility</p:attrName>
                                        </p:attrNameLst>
                                      </p:cBhvr>
                                      <p:to>
                                        <p:strVal val="visible"/>
                                      </p:to>
                                    </p:set>
                                    <p:animEffect transition="in" filter="wipe(left)">
                                      <p:cBhvr>
                                        <p:cTn id="106" dur="500"/>
                                        <p:tgtEl>
                                          <p:spTgt spid="34">
                                            <p:txEl>
                                              <p:pRg st="10" end="10"/>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22" presetClass="entr" presetSubtype="8" fill="hold" nodeType="clickEffect">
                                  <p:stCondLst>
                                    <p:cond delay="0"/>
                                  </p:stCondLst>
                                  <p:childTnLst>
                                    <p:set>
                                      <p:cBhvr>
                                        <p:cTn id="110" dur="1" fill="hold">
                                          <p:stCondLst>
                                            <p:cond delay="0"/>
                                          </p:stCondLst>
                                        </p:cTn>
                                        <p:tgtEl>
                                          <p:spTgt spid="34">
                                            <p:txEl>
                                              <p:pRg st="11" end="11"/>
                                            </p:txEl>
                                          </p:spTgt>
                                        </p:tgtEl>
                                        <p:attrNameLst>
                                          <p:attrName>style.visibility</p:attrName>
                                        </p:attrNameLst>
                                      </p:cBhvr>
                                      <p:to>
                                        <p:strVal val="visible"/>
                                      </p:to>
                                    </p:set>
                                    <p:animEffect transition="in" filter="wipe(left)">
                                      <p:cBhvr>
                                        <p:cTn id="111" dur="500"/>
                                        <p:tgtEl>
                                          <p:spTgt spid="34">
                                            <p:txEl>
                                              <p:pRg st="11" end="11"/>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8" fill="hold" nodeType="clickEffect">
                                  <p:stCondLst>
                                    <p:cond delay="0"/>
                                  </p:stCondLst>
                                  <p:childTnLst>
                                    <p:set>
                                      <p:cBhvr>
                                        <p:cTn id="115" dur="1" fill="hold">
                                          <p:stCondLst>
                                            <p:cond delay="0"/>
                                          </p:stCondLst>
                                        </p:cTn>
                                        <p:tgtEl>
                                          <p:spTgt spid="34">
                                            <p:txEl>
                                              <p:pRg st="12" end="12"/>
                                            </p:txEl>
                                          </p:spTgt>
                                        </p:tgtEl>
                                        <p:attrNameLst>
                                          <p:attrName>style.visibility</p:attrName>
                                        </p:attrNameLst>
                                      </p:cBhvr>
                                      <p:to>
                                        <p:strVal val="visible"/>
                                      </p:to>
                                    </p:set>
                                    <p:animEffect transition="in" filter="wipe(left)">
                                      <p:cBhvr>
                                        <p:cTn id="116" dur="500"/>
                                        <p:tgtEl>
                                          <p:spTgt spid="34">
                                            <p:txEl>
                                              <p:pRg st="12" end="12"/>
                                            </p:txEl>
                                          </p:spTgt>
                                        </p:tgtEl>
                                      </p:cBhvr>
                                    </p:animEffect>
                                  </p:childTnLst>
                                </p:cTn>
                              </p:par>
                            </p:childTnLst>
                          </p:cTn>
                        </p:par>
                      </p:childTnLst>
                    </p:cTn>
                  </p:par>
                  <p:par>
                    <p:cTn id="117" fill="hold">
                      <p:stCondLst>
                        <p:cond delay="indefinite"/>
                      </p:stCondLst>
                      <p:childTnLst>
                        <p:par>
                          <p:cTn id="118" fill="hold">
                            <p:stCondLst>
                              <p:cond delay="0"/>
                            </p:stCondLst>
                            <p:childTnLst>
                              <p:par>
                                <p:cTn id="119" presetID="22" presetClass="entr" presetSubtype="8" fill="hold" nodeType="clickEffect">
                                  <p:stCondLst>
                                    <p:cond delay="0"/>
                                  </p:stCondLst>
                                  <p:childTnLst>
                                    <p:set>
                                      <p:cBhvr>
                                        <p:cTn id="120" dur="1" fill="hold">
                                          <p:stCondLst>
                                            <p:cond delay="0"/>
                                          </p:stCondLst>
                                        </p:cTn>
                                        <p:tgtEl>
                                          <p:spTgt spid="34">
                                            <p:txEl>
                                              <p:pRg st="13" end="13"/>
                                            </p:txEl>
                                          </p:spTgt>
                                        </p:tgtEl>
                                        <p:attrNameLst>
                                          <p:attrName>style.visibility</p:attrName>
                                        </p:attrNameLst>
                                      </p:cBhvr>
                                      <p:to>
                                        <p:strVal val="visible"/>
                                      </p:to>
                                    </p:set>
                                    <p:animEffect transition="in" filter="wipe(left)">
                                      <p:cBhvr>
                                        <p:cTn id="121" dur="500"/>
                                        <p:tgtEl>
                                          <p:spTgt spid="34">
                                            <p:txEl>
                                              <p:pRg st="13" end="13"/>
                                            </p:txEl>
                                          </p:spTgt>
                                        </p:tgtEl>
                                      </p:cBhvr>
                                    </p:animEffect>
                                  </p:childTnLst>
                                </p:cTn>
                              </p:par>
                            </p:childTnLst>
                          </p:cTn>
                        </p:par>
                      </p:childTnLst>
                    </p:cTn>
                  </p:par>
                  <p:par>
                    <p:cTn id="122" fill="hold">
                      <p:stCondLst>
                        <p:cond delay="indefinite"/>
                      </p:stCondLst>
                      <p:childTnLst>
                        <p:par>
                          <p:cTn id="123" fill="hold">
                            <p:stCondLst>
                              <p:cond delay="0"/>
                            </p:stCondLst>
                            <p:childTnLst>
                              <p:par>
                                <p:cTn id="124" presetID="22" presetClass="entr" presetSubtype="8" fill="hold" nodeType="clickEffect">
                                  <p:stCondLst>
                                    <p:cond delay="0"/>
                                  </p:stCondLst>
                                  <p:childTnLst>
                                    <p:set>
                                      <p:cBhvr>
                                        <p:cTn id="125" dur="1" fill="hold">
                                          <p:stCondLst>
                                            <p:cond delay="0"/>
                                          </p:stCondLst>
                                        </p:cTn>
                                        <p:tgtEl>
                                          <p:spTgt spid="34">
                                            <p:txEl>
                                              <p:pRg st="14" end="14"/>
                                            </p:txEl>
                                          </p:spTgt>
                                        </p:tgtEl>
                                        <p:attrNameLst>
                                          <p:attrName>style.visibility</p:attrName>
                                        </p:attrNameLst>
                                      </p:cBhvr>
                                      <p:to>
                                        <p:strVal val="visible"/>
                                      </p:to>
                                    </p:set>
                                    <p:animEffect transition="in" filter="wipe(left)">
                                      <p:cBhvr>
                                        <p:cTn id="126" dur="500"/>
                                        <p:tgtEl>
                                          <p:spTgt spid="34">
                                            <p:txEl>
                                              <p:pRg st="14" end="14"/>
                                            </p:txEl>
                                          </p:spTgt>
                                        </p:tgtEl>
                                      </p:cBhvr>
                                    </p:animEffect>
                                  </p:childTnLst>
                                </p:cTn>
                              </p:par>
                            </p:childTnLst>
                          </p:cTn>
                        </p:par>
                      </p:childTnLst>
                    </p:cTn>
                  </p:par>
                  <p:par>
                    <p:cTn id="127" fill="hold">
                      <p:stCondLst>
                        <p:cond delay="indefinite"/>
                      </p:stCondLst>
                      <p:childTnLst>
                        <p:par>
                          <p:cTn id="128" fill="hold">
                            <p:stCondLst>
                              <p:cond delay="0"/>
                            </p:stCondLst>
                            <p:childTnLst>
                              <p:par>
                                <p:cTn id="129" presetID="9" presetClass="entr" presetSubtype="0" fill="hold" nodeType="clickEffect">
                                  <p:stCondLst>
                                    <p:cond delay="0"/>
                                  </p:stCondLst>
                                  <p:childTnLst>
                                    <p:set>
                                      <p:cBhvr>
                                        <p:cTn id="130" dur="1" fill="hold">
                                          <p:stCondLst>
                                            <p:cond delay="0"/>
                                          </p:stCondLst>
                                        </p:cTn>
                                        <p:tgtEl>
                                          <p:spTgt spid="37"/>
                                        </p:tgtEl>
                                        <p:attrNameLst>
                                          <p:attrName>style.visibility</p:attrName>
                                        </p:attrNameLst>
                                      </p:cBhvr>
                                      <p:to>
                                        <p:strVal val="visible"/>
                                      </p:to>
                                    </p:set>
                                    <p:animEffect transition="in" filter="dissolve">
                                      <p:cBhvr>
                                        <p:cTn id="131" dur="500"/>
                                        <p:tgtEl>
                                          <p:spTgt spid="37"/>
                                        </p:tgtEl>
                                      </p:cBhvr>
                                    </p:animEffect>
                                  </p:childTnLst>
                                </p:cTn>
                              </p:par>
                            </p:childTnLst>
                          </p:cTn>
                        </p:par>
                        <p:par>
                          <p:cTn id="132" fill="hold">
                            <p:stCondLst>
                              <p:cond delay="500"/>
                            </p:stCondLst>
                            <p:childTnLst>
                              <p:par>
                                <p:cTn id="133" presetID="22" presetClass="entr" presetSubtype="2" fill="hold" grpId="0" nodeType="afterEffect">
                                  <p:stCondLst>
                                    <p:cond delay="0"/>
                                  </p:stCondLst>
                                  <p:childTnLst>
                                    <p:set>
                                      <p:cBhvr>
                                        <p:cTn id="134" dur="1" fill="hold">
                                          <p:stCondLst>
                                            <p:cond delay="0"/>
                                          </p:stCondLst>
                                        </p:cTn>
                                        <p:tgtEl>
                                          <p:spTgt spid="35"/>
                                        </p:tgtEl>
                                        <p:attrNameLst>
                                          <p:attrName>style.visibility</p:attrName>
                                        </p:attrNameLst>
                                      </p:cBhvr>
                                      <p:to>
                                        <p:strVal val="visible"/>
                                      </p:to>
                                    </p:set>
                                    <p:animEffect transition="in" filter="wipe(right)">
                                      <p:cBhvr>
                                        <p:cTn id="135" dur="500"/>
                                        <p:tgtEl>
                                          <p:spTgt spid="35"/>
                                        </p:tgtEl>
                                      </p:cBhvr>
                                    </p:animEffect>
                                  </p:childTnLst>
                                </p:cTn>
                              </p:par>
                              <p:par>
                                <p:cTn id="136" presetID="22" presetClass="entr" presetSubtype="8" fill="hold" grpId="0" nodeType="withEffect">
                                  <p:stCondLst>
                                    <p:cond delay="0"/>
                                  </p:stCondLst>
                                  <p:childTnLst>
                                    <p:set>
                                      <p:cBhvr>
                                        <p:cTn id="137" dur="1" fill="hold">
                                          <p:stCondLst>
                                            <p:cond delay="0"/>
                                          </p:stCondLst>
                                        </p:cTn>
                                        <p:tgtEl>
                                          <p:spTgt spid="36"/>
                                        </p:tgtEl>
                                        <p:attrNameLst>
                                          <p:attrName>style.visibility</p:attrName>
                                        </p:attrNameLst>
                                      </p:cBhvr>
                                      <p:to>
                                        <p:strVal val="visible"/>
                                      </p:to>
                                    </p:set>
                                    <p:animEffect transition="in" filter="wipe(left)">
                                      <p:cBhvr>
                                        <p:cTn id="13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12F83-D6F4-EC45-8CEE-2AAA5916F954}"/>
              </a:ext>
            </a:extLst>
          </p:cNvPr>
          <p:cNvSpPr>
            <a:spLocks noGrp="1"/>
          </p:cNvSpPr>
          <p:nvPr>
            <p:ph type="title"/>
          </p:nvPr>
        </p:nvSpPr>
        <p:spPr/>
        <p:txBody>
          <a:bodyPr/>
          <a:lstStyle/>
          <a:p>
            <a:r>
              <a:rPr lang="en-US" dirty="0"/>
              <a:t>Circuit Partition</a:t>
            </a:r>
          </a:p>
        </p:txBody>
      </p:sp>
      <p:sp>
        <p:nvSpPr>
          <p:cNvPr id="3" name="Content Placeholder 2">
            <a:extLst>
              <a:ext uri="{FF2B5EF4-FFF2-40B4-BE49-F238E27FC236}">
                <a16:creationId xmlns:a16="http://schemas.microsoft.com/office/drawing/2014/main" id="{6FF8AF99-A389-AC49-8C4D-0C2D985CFF26}"/>
              </a:ext>
            </a:extLst>
          </p:cNvPr>
          <p:cNvSpPr>
            <a:spLocks noGrp="1"/>
          </p:cNvSpPr>
          <p:nvPr>
            <p:ph idx="1"/>
          </p:nvPr>
        </p:nvSpPr>
        <p:spPr/>
        <p:txBody>
          <a:bodyPr/>
          <a:lstStyle/>
          <a:p>
            <a:r>
              <a:rPr lang="en-US" b="1" dirty="0"/>
              <a:t>An essential step for reducing algorithm design complexity</a:t>
            </a:r>
          </a:p>
          <a:p>
            <a:pPr lvl="1"/>
            <a:r>
              <a:rPr lang="en-US" dirty="0"/>
              <a:t>Divide and conquer (D&amp;C)</a:t>
            </a:r>
          </a:p>
          <a:p>
            <a:r>
              <a:rPr lang="en-US" b="1" dirty="0"/>
              <a:t>Input</a:t>
            </a:r>
          </a:p>
          <a:p>
            <a:pPr lvl="1"/>
            <a:r>
              <a:rPr lang="en-US" dirty="0"/>
              <a:t>A circuit graph</a:t>
            </a:r>
          </a:p>
          <a:p>
            <a:r>
              <a:rPr lang="en-US" b="1" dirty="0"/>
              <a:t>Output</a:t>
            </a:r>
          </a:p>
          <a:p>
            <a:pPr lvl="1"/>
            <a:r>
              <a:rPr lang="en-US" dirty="0"/>
              <a:t>A set of partitioned subgraphs</a:t>
            </a:r>
          </a:p>
          <a:p>
            <a:r>
              <a:rPr lang="en-US" b="1" dirty="0"/>
              <a:t>Objective</a:t>
            </a:r>
          </a:p>
          <a:p>
            <a:pPr lvl="1"/>
            <a:r>
              <a:rPr lang="en-US" dirty="0"/>
              <a:t>Minimize cross-connection</a:t>
            </a:r>
          </a:p>
          <a:p>
            <a:endParaRPr lang="en-US" dirty="0"/>
          </a:p>
        </p:txBody>
      </p:sp>
      <p:pic>
        <p:nvPicPr>
          <p:cNvPr id="4" name="Picture 4" descr="partition3">
            <a:extLst>
              <a:ext uri="{FF2B5EF4-FFF2-40B4-BE49-F238E27FC236}">
                <a16:creationId xmlns:a16="http://schemas.microsoft.com/office/drawing/2014/main" id="{DE5E0FF4-D307-134B-AF78-FC4F1076B57B}"/>
              </a:ext>
            </a:extLst>
          </p:cNvPr>
          <p:cNvPicPr>
            <a:picLocks noChangeAspect="1" noChangeArrowheads="1"/>
          </p:cNvPicPr>
          <p:nvPr/>
        </p:nvPicPr>
        <p:blipFill>
          <a:blip r:embed="rId2">
            <a:lum bright="-10000" contrast="30000"/>
            <a:extLst>
              <a:ext uri="{28A0092B-C50C-407E-A947-70E740481C1C}">
                <a14:useLocalDpi xmlns:a14="http://schemas.microsoft.com/office/drawing/2010/main" val="0"/>
              </a:ext>
            </a:extLst>
          </a:blip>
          <a:srcRect/>
          <a:stretch>
            <a:fillRect/>
          </a:stretch>
        </p:blipFill>
        <p:spPr bwMode="auto">
          <a:xfrm>
            <a:off x="5701493" y="2079171"/>
            <a:ext cx="5652307" cy="4518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433826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769B5-58F2-9D41-BAB0-940E02F63244}"/>
              </a:ext>
            </a:extLst>
          </p:cNvPr>
          <p:cNvSpPr>
            <a:spLocks noGrp="1"/>
          </p:cNvSpPr>
          <p:nvPr>
            <p:ph type="title"/>
          </p:nvPr>
        </p:nvSpPr>
        <p:spPr/>
        <p:txBody>
          <a:bodyPr/>
          <a:lstStyle/>
          <a:p>
            <a:r>
              <a:rPr lang="en-US" dirty="0"/>
              <a:t>KL Algorithm Walkthrough – 3</a:t>
            </a:r>
          </a:p>
        </p:txBody>
      </p:sp>
      <p:grpSp>
        <p:nvGrpSpPr>
          <p:cNvPr id="26" name="Group 38">
            <a:extLst>
              <a:ext uri="{FF2B5EF4-FFF2-40B4-BE49-F238E27FC236}">
                <a16:creationId xmlns:a16="http://schemas.microsoft.com/office/drawing/2014/main" id="{5F117756-419E-D546-A202-E074542F83D4}"/>
              </a:ext>
            </a:extLst>
          </p:cNvPr>
          <p:cNvGrpSpPr>
            <a:grpSpLocks/>
          </p:cNvGrpSpPr>
          <p:nvPr/>
        </p:nvGrpSpPr>
        <p:grpSpPr bwMode="auto">
          <a:xfrm>
            <a:off x="2898320" y="2481948"/>
            <a:ext cx="1714500" cy="2438400"/>
            <a:chOff x="852" y="1488"/>
            <a:chExt cx="1080" cy="1536"/>
          </a:xfrm>
        </p:grpSpPr>
        <p:sp>
          <p:nvSpPr>
            <p:cNvPr id="27" name="Oval 5">
              <a:extLst>
                <a:ext uri="{FF2B5EF4-FFF2-40B4-BE49-F238E27FC236}">
                  <a16:creationId xmlns:a16="http://schemas.microsoft.com/office/drawing/2014/main" id="{C0066DAC-168D-B842-B701-0110FC296D87}"/>
                </a:ext>
              </a:extLst>
            </p:cNvPr>
            <p:cNvSpPr>
              <a:spLocks noChangeArrowheads="1"/>
            </p:cNvSpPr>
            <p:nvPr/>
          </p:nvSpPr>
          <p:spPr bwMode="auto">
            <a:xfrm>
              <a:off x="864" y="2640"/>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1</a:t>
              </a:r>
            </a:p>
          </p:txBody>
        </p:sp>
        <p:sp>
          <p:nvSpPr>
            <p:cNvPr id="28" name="Oval 6">
              <a:extLst>
                <a:ext uri="{FF2B5EF4-FFF2-40B4-BE49-F238E27FC236}">
                  <a16:creationId xmlns:a16="http://schemas.microsoft.com/office/drawing/2014/main" id="{A17EF2B7-8DAF-7A42-9A8A-1FBCF25B06FB}"/>
                </a:ext>
              </a:extLst>
            </p:cNvPr>
            <p:cNvSpPr>
              <a:spLocks noChangeArrowheads="1"/>
            </p:cNvSpPr>
            <p:nvPr/>
          </p:nvSpPr>
          <p:spPr bwMode="auto">
            <a:xfrm>
              <a:off x="864" y="158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2</a:t>
              </a:r>
            </a:p>
          </p:txBody>
        </p:sp>
        <p:sp>
          <p:nvSpPr>
            <p:cNvPr id="29" name="Oval 7">
              <a:extLst>
                <a:ext uri="{FF2B5EF4-FFF2-40B4-BE49-F238E27FC236}">
                  <a16:creationId xmlns:a16="http://schemas.microsoft.com/office/drawing/2014/main" id="{E7AF372E-A3DA-5A4E-962E-E1720E43D4D9}"/>
                </a:ext>
              </a:extLst>
            </p:cNvPr>
            <p:cNvSpPr>
              <a:spLocks noChangeArrowheads="1"/>
            </p:cNvSpPr>
            <p:nvPr/>
          </p:nvSpPr>
          <p:spPr bwMode="auto">
            <a:xfrm>
              <a:off x="864"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30" name="Oval 8">
              <a:extLst>
                <a:ext uri="{FF2B5EF4-FFF2-40B4-BE49-F238E27FC236}">
                  <a16:creationId xmlns:a16="http://schemas.microsoft.com/office/drawing/2014/main" id="{A777E0C8-E0B1-9D4A-8711-D3CAB62E48EB}"/>
                </a:ext>
              </a:extLst>
            </p:cNvPr>
            <p:cNvSpPr>
              <a:spLocks noChangeArrowheads="1"/>
            </p:cNvSpPr>
            <p:nvPr/>
          </p:nvSpPr>
          <p:spPr bwMode="auto">
            <a:xfrm>
              <a:off x="1632" y="1584"/>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4</a:t>
              </a:r>
            </a:p>
          </p:txBody>
        </p:sp>
        <p:sp>
          <p:nvSpPr>
            <p:cNvPr id="31" name="Oval 9">
              <a:extLst>
                <a:ext uri="{FF2B5EF4-FFF2-40B4-BE49-F238E27FC236}">
                  <a16:creationId xmlns:a16="http://schemas.microsoft.com/office/drawing/2014/main" id="{F4120250-9788-6648-ACDD-8DE9147117DA}"/>
                </a:ext>
              </a:extLst>
            </p:cNvPr>
            <p:cNvSpPr>
              <a:spLocks noChangeArrowheads="1"/>
            </p:cNvSpPr>
            <p:nvPr/>
          </p:nvSpPr>
          <p:spPr bwMode="auto">
            <a:xfrm>
              <a:off x="1632"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5</a:t>
              </a:r>
            </a:p>
          </p:txBody>
        </p:sp>
        <p:sp>
          <p:nvSpPr>
            <p:cNvPr id="32" name="Oval 10">
              <a:extLst>
                <a:ext uri="{FF2B5EF4-FFF2-40B4-BE49-F238E27FC236}">
                  <a16:creationId xmlns:a16="http://schemas.microsoft.com/office/drawing/2014/main" id="{64C12DDA-26B1-D64B-8319-84D0F3F32304}"/>
                </a:ext>
              </a:extLst>
            </p:cNvPr>
            <p:cNvSpPr>
              <a:spLocks noChangeArrowheads="1"/>
            </p:cNvSpPr>
            <p:nvPr/>
          </p:nvSpPr>
          <p:spPr bwMode="auto">
            <a:xfrm>
              <a:off x="1632"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cxnSp>
          <p:nvCxnSpPr>
            <p:cNvPr id="33" name="AutoShape 11">
              <a:extLst>
                <a:ext uri="{FF2B5EF4-FFF2-40B4-BE49-F238E27FC236}">
                  <a16:creationId xmlns:a16="http://schemas.microsoft.com/office/drawing/2014/main" id="{89CC9832-476A-3F4E-9632-5AF22B628CEA}"/>
                </a:ext>
              </a:extLst>
            </p:cNvPr>
            <p:cNvCxnSpPr>
              <a:cxnSpLocks noChangeShapeType="1"/>
              <a:stCxn id="28" idx="4"/>
              <a:endCxn id="29" idx="0"/>
            </p:cNvCxnSpPr>
            <p:nvPr/>
          </p:nvCxnSpPr>
          <p:spPr bwMode="auto">
            <a:xfrm rot="5400000">
              <a:off x="894" y="1992"/>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AutoShape 14">
              <a:extLst>
                <a:ext uri="{FF2B5EF4-FFF2-40B4-BE49-F238E27FC236}">
                  <a16:creationId xmlns:a16="http://schemas.microsoft.com/office/drawing/2014/main" id="{5839FF0B-5B74-F346-806A-10739F4F94A0}"/>
                </a:ext>
              </a:extLst>
            </p:cNvPr>
            <p:cNvCxnSpPr>
              <a:cxnSpLocks noChangeShapeType="1"/>
              <a:stCxn id="31" idx="4"/>
              <a:endCxn id="32" idx="0"/>
            </p:cNvCxnSpPr>
            <p:nvPr/>
          </p:nvCxnSpPr>
          <p:spPr bwMode="auto">
            <a:xfrm rot="5400000">
              <a:off x="1662" y="2520"/>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 name="Line 17">
              <a:extLst>
                <a:ext uri="{FF2B5EF4-FFF2-40B4-BE49-F238E27FC236}">
                  <a16:creationId xmlns:a16="http://schemas.microsoft.com/office/drawing/2014/main" id="{94F6D772-016F-D54A-8728-C8B689FEA620}"/>
                </a:ext>
              </a:extLst>
            </p:cNvPr>
            <p:cNvSpPr>
              <a:spLocks noChangeShapeType="1"/>
            </p:cNvSpPr>
            <p:nvPr/>
          </p:nvSpPr>
          <p:spPr bwMode="auto">
            <a:xfrm>
              <a:off x="1392" y="1488"/>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cxnSp>
          <p:nvCxnSpPr>
            <p:cNvPr id="36" name="AutoShape 18">
              <a:extLst>
                <a:ext uri="{FF2B5EF4-FFF2-40B4-BE49-F238E27FC236}">
                  <a16:creationId xmlns:a16="http://schemas.microsoft.com/office/drawing/2014/main" id="{AA1F2143-3765-704B-882B-CEF434DCC2A1}"/>
                </a:ext>
              </a:extLst>
            </p:cNvPr>
            <p:cNvCxnSpPr>
              <a:cxnSpLocks noChangeShapeType="1"/>
              <a:stCxn id="28" idx="2"/>
              <a:endCxn id="27" idx="2"/>
            </p:cNvCxnSpPr>
            <p:nvPr/>
          </p:nvCxnSpPr>
          <p:spPr bwMode="auto">
            <a:xfrm rot="10800000" flipV="1">
              <a:off x="852" y="1728"/>
              <a:ext cx="6" cy="1056"/>
            </a:xfrm>
            <a:prstGeom prst="curvedConnector3">
              <a:avLst>
                <a:gd name="adj1" fmla="val 23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AutoShape 19">
              <a:extLst>
                <a:ext uri="{FF2B5EF4-FFF2-40B4-BE49-F238E27FC236}">
                  <a16:creationId xmlns:a16="http://schemas.microsoft.com/office/drawing/2014/main" id="{3A852725-1645-F440-8F27-18C3FE9B1958}"/>
                </a:ext>
              </a:extLst>
            </p:cNvPr>
            <p:cNvCxnSpPr>
              <a:cxnSpLocks noChangeShapeType="1"/>
              <a:stCxn id="28" idx="6"/>
              <a:endCxn id="30" idx="2"/>
            </p:cNvCxnSpPr>
            <p:nvPr/>
          </p:nvCxnSpPr>
          <p:spPr bwMode="auto">
            <a:xfrm>
              <a:off x="1158" y="1728"/>
              <a:ext cx="462"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AutoShape 20">
              <a:extLst>
                <a:ext uri="{FF2B5EF4-FFF2-40B4-BE49-F238E27FC236}">
                  <a16:creationId xmlns:a16="http://schemas.microsoft.com/office/drawing/2014/main" id="{FFCB2F3C-56AF-7948-ADA5-E5B1921BB28E}"/>
                </a:ext>
              </a:extLst>
            </p:cNvPr>
            <p:cNvCxnSpPr>
              <a:cxnSpLocks noChangeShapeType="1"/>
              <a:stCxn id="30" idx="6"/>
              <a:endCxn id="31" idx="6"/>
            </p:cNvCxnSpPr>
            <p:nvPr/>
          </p:nvCxnSpPr>
          <p:spPr bwMode="auto">
            <a:xfrm flipH="1">
              <a:off x="1926" y="1728"/>
              <a:ext cx="6" cy="528"/>
            </a:xfrm>
            <a:prstGeom prst="curvedConnector3">
              <a:avLst>
                <a:gd name="adj1" fmla="val -22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AutoShape 21">
              <a:extLst>
                <a:ext uri="{FF2B5EF4-FFF2-40B4-BE49-F238E27FC236}">
                  <a16:creationId xmlns:a16="http://schemas.microsoft.com/office/drawing/2014/main" id="{FD123532-033B-6347-94C9-0472C82794F9}"/>
                </a:ext>
              </a:extLst>
            </p:cNvPr>
            <p:cNvCxnSpPr>
              <a:cxnSpLocks noChangeShapeType="1"/>
              <a:stCxn id="30" idx="6"/>
              <a:endCxn id="32" idx="6"/>
            </p:cNvCxnSpPr>
            <p:nvPr/>
          </p:nvCxnSpPr>
          <p:spPr bwMode="auto">
            <a:xfrm flipH="1">
              <a:off x="1926" y="1728"/>
              <a:ext cx="6" cy="1056"/>
            </a:xfrm>
            <a:prstGeom prst="curvedConnector3">
              <a:avLst>
                <a:gd name="adj1" fmla="val -435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0" name="Rectangle 27">
            <a:extLst>
              <a:ext uri="{FF2B5EF4-FFF2-40B4-BE49-F238E27FC236}">
                <a16:creationId xmlns:a16="http://schemas.microsoft.com/office/drawing/2014/main" id="{C5974055-F2E1-9E43-9917-2D84FCCEBA36}"/>
              </a:ext>
            </a:extLst>
          </p:cNvPr>
          <p:cNvSpPr txBox="1">
            <a:spLocks noChangeArrowheads="1"/>
          </p:cNvSpPr>
          <p:nvPr/>
        </p:nvSpPr>
        <p:spPr>
          <a:xfrm>
            <a:off x="5736770" y="1643748"/>
            <a:ext cx="4113213" cy="4713288"/>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2000" dirty="0">
                <a:ea typeface="新細明體" panose="02020500000000000000" pitchFamily="18" charset="-120"/>
              </a:rPr>
              <a:t>D</a:t>
            </a:r>
            <a:r>
              <a:rPr lang="en-US" altLang="zh-TW" sz="2000" baseline="-25000" dirty="0">
                <a:ea typeface="新細明體" panose="02020500000000000000" pitchFamily="18" charset="-120"/>
              </a:rPr>
              <a:t>2</a:t>
            </a:r>
            <a:r>
              <a:rPr lang="en-US" altLang="zh-TW" sz="2000" dirty="0">
                <a:ea typeface="新細明體" panose="02020500000000000000" pitchFamily="18" charset="-120"/>
              </a:rPr>
              <a:t> =</a:t>
            </a:r>
          </a:p>
          <a:p>
            <a:r>
              <a:rPr lang="en-US" altLang="zh-TW" sz="2000" dirty="0">
                <a:ea typeface="新細明體" panose="02020500000000000000" pitchFamily="18" charset="-120"/>
              </a:rPr>
              <a:t>D</a:t>
            </a:r>
            <a:r>
              <a:rPr lang="en-US" altLang="zh-TW" sz="2000" baseline="-25000" dirty="0">
                <a:ea typeface="新細明體" panose="02020500000000000000" pitchFamily="18" charset="-120"/>
              </a:rPr>
              <a:t>3</a:t>
            </a:r>
            <a:r>
              <a:rPr lang="en-US" altLang="zh-TW" sz="2000" dirty="0">
                <a:ea typeface="新細明體" panose="02020500000000000000" pitchFamily="18" charset="-120"/>
              </a:rPr>
              <a:t> =</a:t>
            </a:r>
          </a:p>
          <a:p>
            <a:r>
              <a:rPr lang="en-US" altLang="zh-TW" sz="2000" dirty="0">
                <a:ea typeface="新細明體" panose="02020500000000000000" pitchFamily="18" charset="-120"/>
              </a:rPr>
              <a:t>D</a:t>
            </a:r>
            <a:r>
              <a:rPr lang="en-US" altLang="zh-TW" sz="2000" baseline="-25000" dirty="0">
                <a:ea typeface="新細明體" panose="02020500000000000000" pitchFamily="18" charset="-120"/>
              </a:rPr>
              <a:t>5</a:t>
            </a:r>
            <a:r>
              <a:rPr lang="en-US" altLang="zh-TW" sz="2000" dirty="0">
                <a:ea typeface="新細明體" panose="02020500000000000000" pitchFamily="18" charset="-120"/>
              </a:rPr>
              <a:t> =</a:t>
            </a:r>
          </a:p>
          <a:p>
            <a:r>
              <a:rPr lang="en-US" altLang="zh-TW" sz="2000" dirty="0">
                <a:ea typeface="新細明體" panose="02020500000000000000" pitchFamily="18" charset="-120"/>
              </a:rPr>
              <a:t>D</a:t>
            </a:r>
            <a:r>
              <a:rPr lang="en-US" altLang="zh-TW" sz="2000" baseline="-25000" dirty="0">
                <a:ea typeface="新細明體" panose="02020500000000000000" pitchFamily="18" charset="-120"/>
              </a:rPr>
              <a:t>6</a:t>
            </a:r>
            <a:r>
              <a:rPr lang="en-US" altLang="zh-TW" sz="2000" dirty="0">
                <a:ea typeface="新細明體" panose="02020500000000000000" pitchFamily="18" charset="-120"/>
              </a:rPr>
              <a:t> =</a:t>
            </a:r>
          </a:p>
          <a:p>
            <a:r>
              <a:rPr lang="en-US" altLang="zh-TW" sz="2000" dirty="0">
                <a:ea typeface="新細明體" panose="02020500000000000000" pitchFamily="18" charset="-120"/>
              </a:rPr>
              <a:t>gain(2, 5) =</a:t>
            </a:r>
          </a:p>
          <a:p>
            <a:r>
              <a:rPr lang="en-US" altLang="zh-TW" sz="2000" dirty="0">
                <a:ea typeface="新細明體" panose="02020500000000000000" pitchFamily="18" charset="-120"/>
              </a:rPr>
              <a:t>gain(2, 6) =</a:t>
            </a:r>
          </a:p>
          <a:p>
            <a:r>
              <a:rPr lang="en-US" altLang="zh-TW" sz="2000" dirty="0">
                <a:ea typeface="新細明體" panose="02020500000000000000" pitchFamily="18" charset="-120"/>
              </a:rPr>
              <a:t>gain(3, 5) =</a:t>
            </a:r>
          </a:p>
          <a:p>
            <a:r>
              <a:rPr lang="en-US" altLang="zh-TW" sz="2000" dirty="0">
                <a:ea typeface="新細明體" panose="02020500000000000000" pitchFamily="18" charset="-120"/>
              </a:rPr>
              <a:t>gain(3, 6) =</a:t>
            </a:r>
          </a:p>
        </p:txBody>
      </p:sp>
      <p:sp>
        <p:nvSpPr>
          <p:cNvPr id="41" name="Rectangle 29">
            <a:extLst>
              <a:ext uri="{FF2B5EF4-FFF2-40B4-BE49-F238E27FC236}">
                <a16:creationId xmlns:a16="http://schemas.microsoft.com/office/drawing/2014/main" id="{6F7BAE2C-523D-0549-BFBB-9695AC19F497}"/>
              </a:ext>
            </a:extLst>
          </p:cNvPr>
          <p:cNvSpPr>
            <a:spLocks noChangeArrowheads="1"/>
          </p:cNvSpPr>
          <p:nvPr/>
        </p:nvSpPr>
        <p:spPr bwMode="auto">
          <a:xfrm>
            <a:off x="5580853" y="1643748"/>
            <a:ext cx="4113213" cy="3570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55613" indent="-455613">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buFont typeface="Wingdings" pitchFamily="2" charset="2"/>
              <a:buNone/>
            </a:pPr>
            <a:r>
              <a:rPr lang="en-US" altLang="zh-TW" sz="2100" dirty="0">
                <a:ea typeface="新細明體" panose="02020500000000000000" pitchFamily="18" charset="-120"/>
              </a:rPr>
              <a:t>               1 – 2 = -1</a:t>
            </a:r>
          </a:p>
          <a:p>
            <a:pPr eaLnBrk="1" hangingPunct="1">
              <a:buFont typeface="Wingdings" pitchFamily="2" charset="2"/>
              <a:buNone/>
            </a:pPr>
            <a:r>
              <a:rPr lang="en-US" altLang="zh-TW" sz="2100" dirty="0">
                <a:ea typeface="新細明體" panose="02020500000000000000" pitchFamily="18" charset="-120"/>
              </a:rPr>
              <a:t>               0 – 1 = -1</a:t>
            </a:r>
          </a:p>
          <a:p>
            <a:pPr eaLnBrk="1" hangingPunct="1">
              <a:buFont typeface="Wingdings" pitchFamily="2" charset="2"/>
              <a:buNone/>
            </a:pPr>
            <a:r>
              <a:rPr lang="en-US" altLang="zh-TW" sz="2100" dirty="0">
                <a:ea typeface="新細明體" panose="02020500000000000000" pitchFamily="18" charset="-120"/>
              </a:rPr>
              <a:t>               0 – 2 = -2</a:t>
            </a:r>
          </a:p>
          <a:p>
            <a:pPr eaLnBrk="1" hangingPunct="1">
              <a:buFont typeface="Wingdings" pitchFamily="2" charset="2"/>
              <a:buNone/>
            </a:pPr>
            <a:r>
              <a:rPr lang="en-US" altLang="zh-TW" sz="2100" dirty="0">
                <a:ea typeface="新細明體" panose="02020500000000000000" pitchFamily="18" charset="-120"/>
              </a:rPr>
              <a:t>               0 – 2 = -2</a:t>
            </a:r>
          </a:p>
          <a:p>
            <a:pPr eaLnBrk="1" hangingPunct="1">
              <a:buFont typeface="Wingdings" pitchFamily="2" charset="2"/>
              <a:buNone/>
            </a:pPr>
            <a:r>
              <a:rPr lang="en-US" altLang="zh-TW" sz="2100" dirty="0">
                <a:ea typeface="新細明體" panose="02020500000000000000" pitchFamily="18" charset="-120"/>
              </a:rPr>
              <a:t>                          -1 + -2 – 0 = -3</a:t>
            </a:r>
          </a:p>
          <a:p>
            <a:pPr eaLnBrk="1" hangingPunct="1">
              <a:buFont typeface="Wingdings" pitchFamily="2" charset="2"/>
              <a:buNone/>
            </a:pPr>
            <a:r>
              <a:rPr lang="en-US" altLang="zh-TW" sz="2100" dirty="0">
                <a:ea typeface="新細明體" panose="02020500000000000000" pitchFamily="18" charset="-120"/>
              </a:rPr>
              <a:t>                          -1 + -2 – 0 = -3</a:t>
            </a:r>
          </a:p>
          <a:p>
            <a:pPr eaLnBrk="1" hangingPunct="1">
              <a:buFont typeface="Wingdings" pitchFamily="2" charset="2"/>
              <a:buNone/>
            </a:pPr>
            <a:r>
              <a:rPr lang="en-US" altLang="zh-TW" sz="2100" dirty="0">
                <a:ea typeface="新細明體" panose="02020500000000000000" pitchFamily="18" charset="-120"/>
              </a:rPr>
              <a:t>                          -1 + -2 – 0 = -3</a:t>
            </a:r>
          </a:p>
          <a:p>
            <a:pPr eaLnBrk="1" hangingPunct="1">
              <a:buFont typeface="Wingdings" pitchFamily="2" charset="2"/>
              <a:buNone/>
            </a:pPr>
            <a:r>
              <a:rPr lang="en-US" altLang="zh-TW" sz="2100" dirty="0">
                <a:ea typeface="新細明體" panose="02020500000000000000" pitchFamily="18" charset="-120"/>
              </a:rPr>
              <a:t>                          -1 + -2 – 0 = -3</a:t>
            </a:r>
          </a:p>
        </p:txBody>
      </p:sp>
      <p:sp>
        <p:nvSpPr>
          <p:cNvPr id="42" name="AutoShape 39">
            <a:extLst>
              <a:ext uri="{FF2B5EF4-FFF2-40B4-BE49-F238E27FC236}">
                <a16:creationId xmlns:a16="http://schemas.microsoft.com/office/drawing/2014/main" id="{4F792A51-338C-EE45-80BB-2552371E99E5}"/>
              </a:ext>
            </a:extLst>
          </p:cNvPr>
          <p:cNvSpPr>
            <a:spLocks noChangeArrowheads="1"/>
          </p:cNvSpPr>
          <p:nvPr/>
        </p:nvSpPr>
        <p:spPr bwMode="auto">
          <a:xfrm>
            <a:off x="3450770" y="3853548"/>
            <a:ext cx="685800" cy="228600"/>
          </a:xfrm>
          <a:prstGeom prst="lef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3" name="AutoShape 40">
            <a:extLst>
              <a:ext uri="{FF2B5EF4-FFF2-40B4-BE49-F238E27FC236}">
                <a16:creationId xmlns:a16="http://schemas.microsoft.com/office/drawing/2014/main" id="{AB475B88-D75C-0648-B530-F3B5666DDED4}"/>
              </a:ext>
            </a:extLst>
          </p:cNvPr>
          <p:cNvSpPr>
            <a:spLocks noChangeArrowheads="1"/>
          </p:cNvSpPr>
          <p:nvPr/>
        </p:nvSpPr>
        <p:spPr bwMode="auto">
          <a:xfrm>
            <a:off x="3450770" y="3015348"/>
            <a:ext cx="685800" cy="228600"/>
          </a:xfrm>
          <a:prstGeom prst="righ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44" name="Group 43">
            <a:extLst>
              <a:ext uri="{FF2B5EF4-FFF2-40B4-BE49-F238E27FC236}">
                <a16:creationId xmlns:a16="http://schemas.microsoft.com/office/drawing/2014/main" id="{994A6A12-A69E-1448-B76C-4C77C86499ED}"/>
              </a:ext>
            </a:extLst>
          </p:cNvPr>
          <p:cNvGrpSpPr>
            <a:grpSpLocks/>
          </p:cNvGrpSpPr>
          <p:nvPr/>
        </p:nvGrpSpPr>
        <p:grpSpPr bwMode="auto">
          <a:xfrm>
            <a:off x="2917370" y="2639453"/>
            <a:ext cx="6970713" cy="1295400"/>
            <a:chOff x="864" y="1535"/>
            <a:chExt cx="4391" cy="816"/>
          </a:xfrm>
        </p:grpSpPr>
        <p:sp>
          <p:nvSpPr>
            <p:cNvPr id="45" name="Rectangle 31">
              <a:extLst>
                <a:ext uri="{FF2B5EF4-FFF2-40B4-BE49-F238E27FC236}">
                  <a16:creationId xmlns:a16="http://schemas.microsoft.com/office/drawing/2014/main" id="{2FD9D59E-00B5-894F-920E-1162DC64E795}"/>
                </a:ext>
              </a:extLst>
            </p:cNvPr>
            <p:cNvSpPr>
              <a:spLocks noChangeArrowheads="1"/>
            </p:cNvSpPr>
            <p:nvPr/>
          </p:nvSpPr>
          <p:spPr bwMode="auto">
            <a:xfrm>
              <a:off x="2640" y="1920"/>
              <a:ext cx="2352" cy="192"/>
            </a:xfrm>
            <a:prstGeom prst="rect">
              <a:avLst/>
            </a:prstGeom>
            <a:noFill/>
            <a:ln w="38100">
              <a:solidFill>
                <a:schemeClr val="accent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46" name="Oval 36">
              <a:extLst>
                <a:ext uri="{FF2B5EF4-FFF2-40B4-BE49-F238E27FC236}">
                  <a16:creationId xmlns:a16="http://schemas.microsoft.com/office/drawing/2014/main" id="{96BDF189-3DE8-EF44-8DEB-B701410A8F12}"/>
                </a:ext>
              </a:extLst>
            </p:cNvPr>
            <p:cNvSpPr>
              <a:spLocks noChangeArrowheads="1"/>
            </p:cNvSpPr>
            <p:nvPr/>
          </p:nvSpPr>
          <p:spPr bwMode="auto">
            <a:xfrm>
              <a:off x="864" y="1535"/>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2</a:t>
              </a:r>
            </a:p>
          </p:txBody>
        </p:sp>
        <p:sp>
          <p:nvSpPr>
            <p:cNvPr id="47" name="Oval 37">
              <a:extLst>
                <a:ext uri="{FF2B5EF4-FFF2-40B4-BE49-F238E27FC236}">
                  <a16:creationId xmlns:a16="http://schemas.microsoft.com/office/drawing/2014/main" id="{7E84540B-2B1C-1C4B-B70E-2D8EC816B528}"/>
                </a:ext>
              </a:extLst>
            </p:cNvPr>
            <p:cNvSpPr>
              <a:spLocks noChangeArrowheads="1"/>
            </p:cNvSpPr>
            <p:nvPr/>
          </p:nvSpPr>
          <p:spPr bwMode="auto">
            <a:xfrm>
              <a:off x="1632" y="2063"/>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5</a:t>
              </a:r>
            </a:p>
          </p:txBody>
        </p:sp>
        <p:sp>
          <p:nvSpPr>
            <p:cNvPr id="48" name="Text Box 42">
              <a:extLst>
                <a:ext uri="{FF2B5EF4-FFF2-40B4-BE49-F238E27FC236}">
                  <a16:creationId xmlns:a16="http://schemas.microsoft.com/office/drawing/2014/main" id="{D77FAD2E-9BA4-6140-8C01-68CD38C289B3}"/>
                </a:ext>
              </a:extLst>
            </p:cNvPr>
            <p:cNvSpPr txBox="1">
              <a:spLocks noChangeArrowheads="1"/>
            </p:cNvSpPr>
            <p:nvPr/>
          </p:nvSpPr>
          <p:spPr bwMode="auto">
            <a:xfrm>
              <a:off x="4992" y="1862"/>
              <a:ext cx="26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zh-TW" sz="2000">
                  <a:solidFill>
                    <a:schemeClr val="accent2"/>
                  </a:solidFill>
                  <a:ea typeface="新細明體" panose="02020500000000000000" pitchFamily="18" charset="-120"/>
                </a:rPr>
                <a:t>g</a:t>
              </a:r>
              <a:r>
                <a:rPr lang="en-US" altLang="zh-TW" sz="2000" baseline="-25000">
                  <a:solidFill>
                    <a:schemeClr val="accent2"/>
                  </a:solidFill>
                  <a:ea typeface="新細明體" panose="02020500000000000000" pitchFamily="18" charset="-120"/>
                </a:rPr>
                <a:t>2</a:t>
              </a:r>
            </a:p>
          </p:txBody>
        </p:sp>
      </p:grpSp>
    </p:spTree>
    <p:extLst>
      <p:ext uri="{BB962C8B-B14F-4D97-AF65-F5344CB8AC3E}">
        <p14:creationId xmlns:p14="http://schemas.microsoft.com/office/powerpoint/2010/main" val="2243385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0">
                                            <p:txEl>
                                              <p:pRg st="0" end="0"/>
                                            </p:txEl>
                                          </p:spTgt>
                                        </p:tgtEl>
                                        <p:attrNameLst>
                                          <p:attrName>style.visibility</p:attrName>
                                        </p:attrNameLst>
                                      </p:cBhvr>
                                      <p:to>
                                        <p:strVal val="visible"/>
                                      </p:to>
                                    </p:set>
                                    <p:animEffect transition="in" filter="dissolve">
                                      <p:cBhvr>
                                        <p:cTn id="7" dur="500"/>
                                        <p:tgtEl>
                                          <p:spTgt spid="40">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40">
                                            <p:txEl>
                                              <p:pRg st="1" end="1"/>
                                            </p:txEl>
                                          </p:spTgt>
                                        </p:tgtEl>
                                        <p:attrNameLst>
                                          <p:attrName>style.visibility</p:attrName>
                                        </p:attrNameLst>
                                      </p:cBhvr>
                                      <p:to>
                                        <p:strVal val="visible"/>
                                      </p:to>
                                    </p:set>
                                    <p:animEffect transition="in" filter="dissolve">
                                      <p:cBhvr>
                                        <p:cTn id="10" dur="500"/>
                                        <p:tgtEl>
                                          <p:spTgt spid="40">
                                            <p:txEl>
                                              <p:pRg st="1" end="1"/>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40">
                                            <p:txEl>
                                              <p:pRg st="2" end="2"/>
                                            </p:txEl>
                                          </p:spTgt>
                                        </p:tgtEl>
                                        <p:attrNameLst>
                                          <p:attrName>style.visibility</p:attrName>
                                        </p:attrNameLst>
                                      </p:cBhvr>
                                      <p:to>
                                        <p:strVal val="visible"/>
                                      </p:to>
                                    </p:set>
                                    <p:animEffect transition="in" filter="dissolve">
                                      <p:cBhvr>
                                        <p:cTn id="13" dur="500"/>
                                        <p:tgtEl>
                                          <p:spTgt spid="40">
                                            <p:txEl>
                                              <p:pRg st="2" end="2"/>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40">
                                            <p:txEl>
                                              <p:pRg st="3" end="3"/>
                                            </p:txEl>
                                          </p:spTgt>
                                        </p:tgtEl>
                                        <p:attrNameLst>
                                          <p:attrName>style.visibility</p:attrName>
                                        </p:attrNameLst>
                                      </p:cBhvr>
                                      <p:to>
                                        <p:strVal val="visible"/>
                                      </p:to>
                                    </p:set>
                                    <p:animEffect transition="in" filter="dissolve">
                                      <p:cBhvr>
                                        <p:cTn id="16" dur="500"/>
                                        <p:tgtEl>
                                          <p:spTgt spid="40">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41">
                                            <p:txEl>
                                              <p:pRg st="0" end="0"/>
                                            </p:txEl>
                                          </p:spTgt>
                                        </p:tgtEl>
                                        <p:attrNameLst>
                                          <p:attrName>style.visibility</p:attrName>
                                        </p:attrNameLst>
                                      </p:cBhvr>
                                      <p:to>
                                        <p:strVal val="visible"/>
                                      </p:to>
                                    </p:set>
                                    <p:animEffect transition="in" filter="wipe(left)">
                                      <p:cBhvr>
                                        <p:cTn id="21" dur="500"/>
                                        <p:tgtEl>
                                          <p:spTgt spid="41">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41">
                                            <p:txEl>
                                              <p:pRg st="1" end="1"/>
                                            </p:txEl>
                                          </p:spTgt>
                                        </p:tgtEl>
                                        <p:attrNameLst>
                                          <p:attrName>style.visibility</p:attrName>
                                        </p:attrNameLst>
                                      </p:cBhvr>
                                      <p:to>
                                        <p:strVal val="visible"/>
                                      </p:to>
                                    </p:set>
                                    <p:animEffect transition="in" filter="wipe(left)">
                                      <p:cBhvr>
                                        <p:cTn id="26" dur="500"/>
                                        <p:tgtEl>
                                          <p:spTgt spid="41">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41">
                                            <p:txEl>
                                              <p:pRg st="2" end="2"/>
                                            </p:txEl>
                                          </p:spTgt>
                                        </p:tgtEl>
                                        <p:attrNameLst>
                                          <p:attrName>style.visibility</p:attrName>
                                        </p:attrNameLst>
                                      </p:cBhvr>
                                      <p:to>
                                        <p:strVal val="visible"/>
                                      </p:to>
                                    </p:set>
                                    <p:animEffect transition="in" filter="wipe(left)">
                                      <p:cBhvr>
                                        <p:cTn id="31" dur="500"/>
                                        <p:tgtEl>
                                          <p:spTgt spid="41">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41">
                                            <p:txEl>
                                              <p:pRg st="3" end="3"/>
                                            </p:txEl>
                                          </p:spTgt>
                                        </p:tgtEl>
                                        <p:attrNameLst>
                                          <p:attrName>style.visibility</p:attrName>
                                        </p:attrNameLst>
                                      </p:cBhvr>
                                      <p:to>
                                        <p:strVal val="visible"/>
                                      </p:to>
                                    </p:set>
                                    <p:animEffect transition="in" filter="wipe(left)">
                                      <p:cBhvr>
                                        <p:cTn id="36" dur="500"/>
                                        <p:tgtEl>
                                          <p:spTgt spid="41">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40">
                                            <p:txEl>
                                              <p:pRg st="4" end="4"/>
                                            </p:txEl>
                                          </p:spTgt>
                                        </p:tgtEl>
                                        <p:attrNameLst>
                                          <p:attrName>style.visibility</p:attrName>
                                        </p:attrNameLst>
                                      </p:cBhvr>
                                      <p:to>
                                        <p:strVal val="visible"/>
                                      </p:to>
                                    </p:set>
                                    <p:animEffect transition="in" filter="dissolve">
                                      <p:cBhvr>
                                        <p:cTn id="41" dur="500"/>
                                        <p:tgtEl>
                                          <p:spTgt spid="40">
                                            <p:txEl>
                                              <p:pRg st="4" end="4"/>
                                            </p:txEl>
                                          </p:spTgt>
                                        </p:tgtEl>
                                      </p:cBhvr>
                                    </p:animEffect>
                                  </p:childTnLst>
                                </p:cTn>
                              </p:par>
                              <p:par>
                                <p:cTn id="42" presetID="9" presetClass="entr" presetSubtype="0" fill="hold" nodeType="withEffect">
                                  <p:stCondLst>
                                    <p:cond delay="0"/>
                                  </p:stCondLst>
                                  <p:childTnLst>
                                    <p:set>
                                      <p:cBhvr>
                                        <p:cTn id="43" dur="1" fill="hold">
                                          <p:stCondLst>
                                            <p:cond delay="0"/>
                                          </p:stCondLst>
                                        </p:cTn>
                                        <p:tgtEl>
                                          <p:spTgt spid="40">
                                            <p:txEl>
                                              <p:pRg st="5" end="5"/>
                                            </p:txEl>
                                          </p:spTgt>
                                        </p:tgtEl>
                                        <p:attrNameLst>
                                          <p:attrName>style.visibility</p:attrName>
                                        </p:attrNameLst>
                                      </p:cBhvr>
                                      <p:to>
                                        <p:strVal val="visible"/>
                                      </p:to>
                                    </p:set>
                                    <p:animEffect transition="in" filter="dissolve">
                                      <p:cBhvr>
                                        <p:cTn id="44" dur="500"/>
                                        <p:tgtEl>
                                          <p:spTgt spid="40">
                                            <p:txEl>
                                              <p:pRg st="5" end="5"/>
                                            </p:txEl>
                                          </p:spTgt>
                                        </p:tgtEl>
                                      </p:cBhvr>
                                    </p:animEffect>
                                  </p:childTnLst>
                                </p:cTn>
                              </p:par>
                              <p:par>
                                <p:cTn id="45" presetID="9" presetClass="entr" presetSubtype="0" fill="hold" nodeType="withEffect">
                                  <p:stCondLst>
                                    <p:cond delay="0"/>
                                  </p:stCondLst>
                                  <p:childTnLst>
                                    <p:set>
                                      <p:cBhvr>
                                        <p:cTn id="46" dur="1" fill="hold">
                                          <p:stCondLst>
                                            <p:cond delay="0"/>
                                          </p:stCondLst>
                                        </p:cTn>
                                        <p:tgtEl>
                                          <p:spTgt spid="40">
                                            <p:txEl>
                                              <p:pRg st="6" end="6"/>
                                            </p:txEl>
                                          </p:spTgt>
                                        </p:tgtEl>
                                        <p:attrNameLst>
                                          <p:attrName>style.visibility</p:attrName>
                                        </p:attrNameLst>
                                      </p:cBhvr>
                                      <p:to>
                                        <p:strVal val="visible"/>
                                      </p:to>
                                    </p:set>
                                    <p:animEffect transition="in" filter="dissolve">
                                      <p:cBhvr>
                                        <p:cTn id="47" dur="500"/>
                                        <p:tgtEl>
                                          <p:spTgt spid="40">
                                            <p:txEl>
                                              <p:pRg st="6" end="6"/>
                                            </p:txEl>
                                          </p:spTgt>
                                        </p:tgtEl>
                                      </p:cBhvr>
                                    </p:animEffect>
                                  </p:childTnLst>
                                </p:cTn>
                              </p:par>
                              <p:par>
                                <p:cTn id="48" presetID="9" presetClass="entr" presetSubtype="0" fill="hold" nodeType="withEffect">
                                  <p:stCondLst>
                                    <p:cond delay="0"/>
                                  </p:stCondLst>
                                  <p:childTnLst>
                                    <p:set>
                                      <p:cBhvr>
                                        <p:cTn id="49" dur="1" fill="hold">
                                          <p:stCondLst>
                                            <p:cond delay="0"/>
                                          </p:stCondLst>
                                        </p:cTn>
                                        <p:tgtEl>
                                          <p:spTgt spid="40">
                                            <p:txEl>
                                              <p:pRg st="7" end="7"/>
                                            </p:txEl>
                                          </p:spTgt>
                                        </p:tgtEl>
                                        <p:attrNameLst>
                                          <p:attrName>style.visibility</p:attrName>
                                        </p:attrNameLst>
                                      </p:cBhvr>
                                      <p:to>
                                        <p:strVal val="visible"/>
                                      </p:to>
                                    </p:set>
                                    <p:animEffect transition="in" filter="dissolve">
                                      <p:cBhvr>
                                        <p:cTn id="50" dur="500"/>
                                        <p:tgtEl>
                                          <p:spTgt spid="40">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nodeType="clickEffect">
                                  <p:stCondLst>
                                    <p:cond delay="0"/>
                                  </p:stCondLst>
                                  <p:childTnLst>
                                    <p:set>
                                      <p:cBhvr>
                                        <p:cTn id="54" dur="1" fill="hold">
                                          <p:stCondLst>
                                            <p:cond delay="0"/>
                                          </p:stCondLst>
                                        </p:cTn>
                                        <p:tgtEl>
                                          <p:spTgt spid="41">
                                            <p:txEl>
                                              <p:pRg st="4" end="4"/>
                                            </p:txEl>
                                          </p:spTgt>
                                        </p:tgtEl>
                                        <p:attrNameLst>
                                          <p:attrName>style.visibility</p:attrName>
                                        </p:attrNameLst>
                                      </p:cBhvr>
                                      <p:to>
                                        <p:strVal val="visible"/>
                                      </p:to>
                                    </p:set>
                                    <p:animEffect transition="in" filter="wipe(left)">
                                      <p:cBhvr>
                                        <p:cTn id="55" dur="500"/>
                                        <p:tgtEl>
                                          <p:spTgt spid="41">
                                            <p:txEl>
                                              <p:pRg st="4" end="4"/>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nodeType="clickEffect">
                                  <p:stCondLst>
                                    <p:cond delay="0"/>
                                  </p:stCondLst>
                                  <p:childTnLst>
                                    <p:set>
                                      <p:cBhvr>
                                        <p:cTn id="59" dur="1" fill="hold">
                                          <p:stCondLst>
                                            <p:cond delay="0"/>
                                          </p:stCondLst>
                                        </p:cTn>
                                        <p:tgtEl>
                                          <p:spTgt spid="41">
                                            <p:txEl>
                                              <p:pRg st="5" end="5"/>
                                            </p:txEl>
                                          </p:spTgt>
                                        </p:tgtEl>
                                        <p:attrNameLst>
                                          <p:attrName>style.visibility</p:attrName>
                                        </p:attrNameLst>
                                      </p:cBhvr>
                                      <p:to>
                                        <p:strVal val="visible"/>
                                      </p:to>
                                    </p:set>
                                    <p:animEffect transition="in" filter="wipe(left)">
                                      <p:cBhvr>
                                        <p:cTn id="60" dur="500"/>
                                        <p:tgtEl>
                                          <p:spTgt spid="41">
                                            <p:txEl>
                                              <p:pRg st="5" end="5"/>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nodeType="clickEffect">
                                  <p:stCondLst>
                                    <p:cond delay="0"/>
                                  </p:stCondLst>
                                  <p:childTnLst>
                                    <p:set>
                                      <p:cBhvr>
                                        <p:cTn id="64" dur="1" fill="hold">
                                          <p:stCondLst>
                                            <p:cond delay="0"/>
                                          </p:stCondLst>
                                        </p:cTn>
                                        <p:tgtEl>
                                          <p:spTgt spid="41">
                                            <p:txEl>
                                              <p:pRg st="6" end="6"/>
                                            </p:txEl>
                                          </p:spTgt>
                                        </p:tgtEl>
                                        <p:attrNameLst>
                                          <p:attrName>style.visibility</p:attrName>
                                        </p:attrNameLst>
                                      </p:cBhvr>
                                      <p:to>
                                        <p:strVal val="visible"/>
                                      </p:to>
                                    </p:set>
                                    <p:animEffect transition="in" filter="wipe(left)">
                                      <p:cBhvr>
                                        <p:cTn id="65" dur="500"/>
                                        <p:tgtEl>
                                          <p:spTgt spid="41">
                                            <p:txEl>
                                              <p:pRg st="6" end="6"/>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8" fill="hold" nodeType="clickEffect">
                                  <p:stCondLst>
                                    <p:cond delay="0"/>
                                  </p:stCondLst>
                                  <p:childTnLst>
                                    <p:set>
                                      <p:cBhvr>
                                        <p:cTn id="69" dur="1" fill="hold">
                                          <p:stCondLst>
                                            <p:cond delay="0"/>
                                          </p:stCondLst>
                                        </p:cTn>
                                        <p:tgtEl>
                                          <p:spTgt spid="41">
                                            <p:txEl>
                                              <p:pRg st="7" end="7"/>
                                            </p:txEl>
                                          </p:spTgt>
                                        </p:tgtEl>
                                        <p:attrNameLst>
                                          <p:attrName>style.visibility</p:attrName>
                                        </p:attrNameLst>
                                      </p:cBhvr>
                                      <p:to>
                                        <p:strVal val="visible"/>
                                      </p:to>
                                    </p:set>
                                    <p:animEffect transition="in" filter="wipe(left)">
                                      <p:cBhvr>
                                        <p:cTn id="70" dur="500"/>
                                        <p:tgtEl>
                                          <p:spTgt spid="41">
                                            <p:txEl>
                                              <p:pRg st="7" end="7"/>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9" presetClass="entr" presetSubtype="0" fill="hold" nodeType="clickEffect">
                                  <p:stCondLst>
                                    <p:cond delay="0"/>
                                  </p:stCondLst>
                                  <p:childTnLst>
                                    <p:set>
                                      <p:cBhvr>
                                        <p:cTn id="74" dur="1" fill="hold">
                                          <p:stCondLst>
                                            <p:cond delay="0"/>
                                          </p:stCondLst>
                                        </p:cTn>
                                        <p:tgtEl>
                                          <p:spTgt spid="44"/>
                                        </p:tgtEl>
                                        <p:attrNameLst>
                                          <p:attrName>style.visibility</p:attrName>
                                        </p:attrNameLst>
                                      </p:cBhvr>
                                      <p:to>
                                        <p:strVal val="visible"/>
                                      </p:to>
                                    </p:set>
                                    <p:animEffect transition="in" filter="dissolve">
                                      <p:cBhvr>
                                        <p:cTn id="75" dur="500"/>
                                        <p:tgtEl>
                                          <p:spTgt spid="44"/>
                                        </p:tgtEl>
                                      </p:cBhvr>
                                    </p:animEffect>
                                  </p:childTnLst>
                                </p:cTn>
                              </p:par>
                            </p:childTnLst>
                          </p:cTn>
                        </p:par>
                        <p:par>
                          <p:cTn id="76" fill="hold">
                            <p:stCondLst>
                              <p:cond delay="500"/>
                            </p:stCondLst>
                            <p:childTnLst>
                              <p:par>
                                <p:cTn id="77" presetID="22" presetClass="entr" presetSubtype="2" fill="hold" grpId="0" nodeType="afterEffect">
                                  <p:stCondLst>
                                    <p:cond delay="0"/>
                                  </p:stCondLst>
                                  <p:childTnLst>
                                    <p:set>
                                      <p:cBhvr>
                                        <p:cTn id="78" dur="1" fill="hold">
                                          <p:stCondLst>
                                            <p:cond delay="0"/>
                                          </p:stCondLst>
                                        </p:cTn>
                                        <p:tgtEl>
                                          <p:spTgt spid="42"/>
                                        </p:tgtEl>
                                        <p:attrNameLst>
                                          <p:attrName>style.visibility</p:attrName>
                                        </p:attrNameLst>
                                      </p:cBhvr>
                                      <p:to>
                                        <p:strVal val="visible"/>
                                      </p:to>
                                    </p:set>
                                    <p:animEffect transition="in" filter="wipe(right)">
                                      <p:cBhvr>
                                        <p:cTn id="79" dur="500"/>
                                        <p:tgtEl>
                                          <p:spTgt spid="42"/>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43"/>
                                        </p:tgtEl>
                                        <p:attrNameLst>
                                          <p:attrName>style.visibility</p:attrName>
                                        </p:attrNameLst>
                                      </p:cBhvr>
                                      <p:to>
                                        <p:strVal val="visible"/>
                                      </p:to>
                                    </p:set>
                                    <p:animEffect transition="in" filter="wipe(left)">
                                      <p:cBhvr>
                                        <p:cTn id="8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71D9C-B933-154A-903D-5010D3CDE83D}"/>
              </a:ext>
            </a:extLst>
          </p:cNvPr>
          <p:cNvSpPr>
            <a:spLocks noGrp="1"/>
          </p:cNvSpPr>
          <p:nvPr>
            <p:ph type="title"/>
          </p:nvPr>
        </p:nvSpPr>
        <p:spPr/>
        <p:txBody>
          <a:bodyPr/>
          <a:lstStyle/>
          <a:p>
            <a:r>
              <a:rPr lang="en-US" dirty="0"/>
              <a:t>KL Algorithm Walkthrough – 4</a:t>
            </a:r>
          </a:p>
        </p:txBody>
      </p:sp>
      <p:grpSp>
        <p:nvGrpSpPr>
          <p:cNvPr id="4" name="Group 39">
            <a:extLst>
              <a:ext uri="{FF2B5EF4-FFF2-40B4-BE49-F238E27FC236}">
                <a16:creationId xmlns:a16="http://schemas.microsoft.com/office/drawing/2014/main" id="{9B2B0645-22D6-7E4C-A008-BF8A01E275A2}"/>
              </a:ext>
            </a:extLst>
          </p:cNvPr>
          <p:cNvGrpSpPr>
            <a:grpSpLocks/>
          </p:cNvGrpSpPr>
          <p:nvPr/>
        </p:nvGrpSpPr>
        <p:grpSpPr bwMode="auto">
          <a:xfrm>
            <a:off x="2569029" y="2340430"/>
            <a:ext cx="1676400" cy="2438400"/>
            <a:chOff x="864" y="1488"/>
            <a:chExt cx="1056" cy="1536"/>
          </a:xfrm>
        </p:grpSpPr>
        <p:sp>
          <p:nvSpPr>
            <p:cNvPr id="5" name="Oval 5">
              <a:extLst>
                <a:ext uri="{FF2B5EF4-FFF2-40B4-BE49-F238E27FC236}">
                  <a16:creationId xmlns:a16="http://schemas.microsoft.com/office/drawing/2014/main" id="{689CAE3F-B763-904B-A2AC-BD7B8E171582}"/>
                </a:ext>
              </a:extLst>
            </p:cNvPr>
            <p:cNvSpPr>
              <a:spLocks noChangeArrowheads="1"/>
            </p:cNvSpPr>
            <p:nvPr/>
          </p:nvSpPr>
          <p:spPr bwMode="auto">
            <a:xfrm>
              <a:off x="864" y="2640"/>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1</a:t>
              </a:r>
            </a:p>
          </p:txBody>
        </p:sp>
        <p:sp>
          <p:nvSpPr>
            <p:cNvPr id="6" name="Oval 6">
              <a:extLst>
                <a:ext uri="{FF2B5EF4-FFF2-40B4-BE49-F238E27FC236}">
                  <a16:creationId xmlns:a16="http://schemas.microsoft.com/office/drawing/2014/main" id="{0BC1ACDF-2B47-4145-966C-641D4102063D}"/>
                </a:ext>
              </a:extLst>
            </p:cNvPr>
            <p:cNvSpPr>
              <a:spLocks noChangeArrowheads="1"/>
            </p:cNvSpPr>
            <p:nvPr/>
          </p:nvSpPr>
          <p:spPr bwMode="auto">
            <a:xfrm>
              <a:off x="1632" y="2112"/>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2</a:t>
              </a:r>
            </a:p>
          </p:txBody>
        </p:sp>
        <p:sp>
          <p:nvSpPr>
            <p:cNvPr id="7" name="Oval 7">
              <a:extLst>
                <a:ext uri="{FF2B5EF4-FFF2-40B4-BE49-F238E27FC236}">
                  <a16:creationId xmlns:a16="http://schemas.microsoft.com/office/drawing/2014/main" id="{0184D783-5498-1C45-AA28-6D36AE406623}"/>
                </a:ext>
              </a:extLst>
            </p:cNvPr>
            <p:cNvSpPr>
              <a:spLocks noChangeArrowheads="1"/>
            </p:cNvSpPr>
            <p:nvPr/>
          </p:nvSpPr>
          <p:spPr bwMode="auto">
            <a:xfrm>
              <a:off x="864"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8" name="Oval 8">
              <a:extLst>
                <a:ext uri="{FF2B5EF4-FFF2-40B4-BE49-F238E27FC236}">
                  <a16:creationId xmlns:a16="http://schemas.microsoft.com/office/drawing/2014/main" id="{22F4A0FD-0AEC-6D41-B03C-6A06349DD364}"/>
                </a:ext>
              </a:extLst>
            </p:cNvPr>
            <p:cNvSpPr>
              <a:spLocks noChangeArrowheads="1"/>
            </p:cNvSpPr>
            <p:nvPr/>
          </p:nvSpPr>
          <p:spPr bwMode="auto">
            <a:xfrm>
              <a:off x="1632" y="1584"/>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4</a:t>
              </a:r>
            </a:p>
          </p:txBody>
        </p:sp>
        <p:sp>
          <p:nvSpPr>
            <p:cNvPr id="9" name="Oval 9">
              <a:extLst>
                <a:ext uri="{FF2B5EF4-FFF2-40B4-BE49-F238E27FC236}">
                  <a16:creationId xmlns:a16="http://schemas.microsoft.com/office/drawing/2014/main" id="{78CE075F-E9E8-7C41-B889-C376163A86A6}"/>
                </a:ext>
              </a:extLst>
            </p:cNvPr>
            <p:cNvSpPr>
              <a:spLocks noChangeArrowheads="1"/>
            </p:cNvSpPr>
            <p:nvPr/>
          </p:nvSpPr>
          <p:spPr bwMode="auto">
            <a:xfrm>
              <a:off x="864" y="1584"/>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5</a:t>
              </a:r>
            </a:p>
          </p:txBody>
        </p:sp>
        <p:sp>
          <p:nvSpPr>
            <p:cNvPr id="10" name="Oval 10">
              <a:extLst>
                <a:ext uri="{FF2B5EF4-FFF2-40B4-BE49-F238E27FC236}">
                  <a16:creationId xmlns:a16="http://schemas.microsoft.com/office/drawing/2014/main" id="{D36262C5-14A1-0945-A7D2-81C5599E06CF}"/>
                </a:ext>
              </a:extLst>
            </p:cNvPr>
            <p:cNvSpPr>
              <a:spLocks noChangeArrowheads="1"/>
            </p:cNvSpPr>
            <p:nvPr/>
          </p:nvSpPr>
          <p:spPr bwMode="auto">
            <a:xfrm>
              <a:off x="1632"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sp>
          <p:nvSpPr>
            <p:cNvPr id="11" name="Line 13">
              <a:extLst>
                <a:ext uri="{FF2B5EF4-FFF2-40B4-BE49-F238E27FC236}">
                  <a16:creationId xmlns:a16="http://schemas.microsoft.com/office/drawing/2014/main" id="{C5038967-1743-A448-8BA7-28C3E80E66B8}"/>
                </a:ext>
              </a:extLst>
            </p:cNvPr>
            <p:cNvSpPr>
              <a:spLocks noChangeShapeType="1"/>
            </p:cNvSpPr>
            <p:nvPr/>
          </p:nvSpPr>
          <p:spPr bwMode="auto">
            <a:xfrm>
              <a:off x="1392" y="1488"/>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cxnSp>
        <p:nvCxnSpPr>
          <p:cNvPr id="12" name="AutoShape 18">
            <a:extLst>
              <a:ext uri="{FF2B5EF4-FFF2-40B4-BE49-F238E27FC236}">
                <a16:creationId xmlns:a16="http://schemas.microsoft.com/office/drawing/2014/main" id="{F2653D0E-30CB-3443-BB4A-BA63CFDAB262}"/>
              </a:ext>
            </a:extLst>
          </p:cNvPr>
          <p:cNvCxnSpPr>
            <a:cxnSpLocks noChangeShapeType="1"/>
            <a:stCxn id="8" idx="4"/>
            <a:endCxn id="6" idx="0"/>
          </p:cNvCxnSpPr>
          <p:nvPr/>
        </p:nvCxnSpPr>
        <p:spPr bwMode="auto">
          <a:xfrm>
            <a:off x="4016829" y="2969080"/>
            <a:ext cx="0" cy="34290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AutoShape 19">
            <a:extLst>
              <a:ext uri="{FF2B5EF4-FFF2-40B4-BE49-F238E27FC236}">
                <a16:creationId xmlns:a16="http://schemas.microsoft.com/office/drawing/2014/main" id="{B46EB312-80EB-7B42-8A3A-78505E40014C}"/>
              </a:ext>
            </a:extLst>
          </p:cNvPr>
          <p:cNvCxnSpPr>
            <a:cxnSpLocks noChangeShapeType="1"/>
            <a:stCxn id="9" idx="6"/>
            <a:endCxn id="8" idx="2"/>
          </p:cNvCxnSpPr>
          <p:nvPr/>
        </p:nvCxnSpPr>
        <p:spPr bwMode="auto">
          <a:xfrm>
            <a:off x="3045279" y="2721430"/>
            <a:ext cx="723900"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AutoShape 20">
            <a:extLst>
              <a:ext uri="{FF2B5EF4-FFF2-40B4-BE49-F238E27FC236}">
                <a16:creationId xmlns:a16="http://schemas.microsoft.com/office/drawing/2014/main" id="{9A849A96-0C11-074E-BD3F-A155F3930021}"/>
              </a:ext>
            </a:extLst>
          </p:cNvPr>
          <p:cNvCxnSpPr>
            <a:cxnSpLocks noChangeShapeType="1"/>
            <a:stCxn id="7" idx="6"/>
            <a:endCxn id="6" idx="2"/>
          </p:cNvCxnSpPr>
          <p:nvPr/>
        </p:nvCxnSpPr>
        <p:spPr bwMode="auto">
          <a:xfrm>
            <a:off x="3035754" y="3559630"/>
            <a:ext cx="733425"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22">
            <a:extLst>
              <a:ext uri="{FF2B5EF4-FFF2-40B4-BE49-F238E27FC236}">
                <a16:creationId xmlns:a16="http://schemas.microsoft.com/office/drawing/2014/main" id="{0ED047C2-B478-EA4D-82E8-1BD77FE77C09}"/>
              </a:ext>
            </a:extLst>
          </p:cNvPr>
          <p:cNvCxnSpPr>
            <a:cxnSpLocks noChangeShapeType="1"/>
            <a:stCxn id="6" idx="3"/>
            <a:endCxn id="5" idx="6"/>
          </p:cNvCxnSpPr>
          <p:nvPr/>
        </p:nvCxnSpPr>
        <p:spPr bwMode="auto">
          <a:xfrm flipH="1">
            <a:off x="3045279" y="3740605"/>
            <a:ext cx="809625" cy="657225"/>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AutoShape 23">
            <a:extLst>
              <a:ext uri="{FF2B5EF4-FFF2-40B4-BE49-F238E27FC236}">
                <a16:creationId xmlns:a16="http://schemas.microsoft.com/office/drawing/2014/main" id="{B22AF304-E612-E24A-9D9F-88F0AD598E80}"/>
              </a:ext>
            </a:extLst>
          </p:cNvPr>
          <p:cNvCxnSpPr>
            <a:cxnSpLocks noChangeShapeType="1"/>
            <a:stCxn id="8" idx="6"/>
            <a:endCxn id="10" idx="6"/>
          </p:cNvCxnSpPr>
          <p:nvPr/>
        </p:nvCxnSpPr>
        <p:spPr bwMode="auto">
          <a:xfrm flipH="1">
            <a:off x="4254954" y="2721430"/>
            <a:ext cx="9525" cy="1676400"/>
          </a:xfrm>
          <a:prstGeom prst="curvedConnector3">
            <a:avLst>
              <a:gd name="adj1" fmla="val -22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AutoShape 24">
            <a:extLst>
              <a:ext uri="{FF2B5EF4-FFF2-40B4-BE49-F238E27FC236}">
                <a16:creationId xmlns:a16="http://schemas.microsoft.com/office/drawing/2014/main" id="{6A1F3F9A-20F7-8B49-BB3C-AD8E7DA77B54}"/>
              </a:ext>
            </a:extLst>
          </p:cNvPr>
          <p:cNvCxnSpPr>
            <a:cxnSpLocks noChangeShapeType="1"/>
            <a:stCxn id="9" idx="6"/>
            <a:endCxn id="10" idx="2"/>
          </p:cNvCxnSpPr>
          <p:nvPr/>
        </p:nvCxnSpPr>
        <p:spPr bwMode="auto">
          <a:xfrm>
            <a:off x="3045279" y="2721430"/>
            <a:ext cx="733425" cy="167640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Rectangle 26">
            <a:extLst>
              <a:ext uri="{FF2B5EF4-FFF2-40B4-BE49-F238E27FC236}">
                <a16:creationId xmlns:a16="http://schemas.microsoft.com/office/drawing/2014/main" id="{0A0BA94B-D5FE-734B-8DDC-930018518E2E}"/>
              </a:ext>
            </a:extLst>
          </p:cNvPr>
          <p:cNvSpPr txBox="1">
            <a:spLocks noChangeArrowheads="1"/>
          </p:cNvSpPr>
          <p:nvPr/>
        </p:nvSpPr>
        <p:spPr>
          <a:xfrm>
            <a:off x="5388429" y="1502230"/>
            <a:ext cx="4113213" cy="4713288"/>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2000">
                <a:ea typeface="新細明體" panose="02020500000000000000" pitchFamily="18" charset="-120"/>
              </a:rPr>
              <a:t>D</a:t>
            </a:r>
            <a:r>
              <a:rPr lang="en-US" altLang="zh-TW" sz="2000" baseline="-25000">
                <a:ea typeface="新細明體" panose="02020500000000000000" pitchFamily="18" charset="-120"/>
              </a:rPr>
              <a:t>3</a:t>
            </a:r>
            <a:r>
              <a:rPr lang="en-US" altLang="zh-TW" sz="2000">
                <a:ea typeface="新細明體" panose="02020500000000000000" pitchFamily="18" charset="-120"/>
              </a:rPr>
              <a:t> =</a:t>
            </a:r>
          </a:p>
          <a:p>
            <a:r>
              <a:rPr lang="en-US" altLang="zh-TW" sz="2000">
                <a:ea typeface="新細明體" panose="02020500000000000000" pitchFamily="18" charset="-120"/>
              </a:rPr>
              <a:t>D</a:t>
            </a:r>
            <a:r>
              <a:rPr lang="en-US" altLang="zh-TW" sz="2000" baseline="-25000">
                <a:ea typeface="新細明體" panose="02020500000000000000" pitchFamily="18" charset="-120"/>
              </a:rPr>
              <a:t>6</a:t>
            </a:r>
            <a:r>
              <a:rPr lang="en-US" altLang="zh-TW" sz="2000">
                <a:ea typeface="新細明體" panose="02020500000000000000" pitchFamily="18" charset="-120"/>
              </a:rPr>
              <a:t> =</a:t>
            </a:r>
          </a:p>
          <a:p>
            <a:r>
              <a:rPr lang="en-US" altLang="zh-TW" sz="2000">
                <a:ea typeface="新細明體" panose="02020500000000000000" pitchFamily="18" charset="-120"/>
              </a:rPr>
              <a:t>gain(3, 6) =</a:t>
            </a:r>
          </a:p>
        </p:txBody>
      </p:sp>
      <p:sp>
        <p:nvSpPr>
          <p:cNvPr id="19" name="Rectangle 28">
            <a:extLst>
              <a:ext uri="{FF2B5EF4-FFF2-40B4-BE49-F238E27FC236}">
                <a16:creationId xmlns:a16="http://schemas.microsoft.com/office/drawing/2014/main" id="{09A6C23C-BC55-9049-8320-B409D6446AD9}"/>
              </a:ext>
            </a:extLst>
          </p:cNvPr>
          <p:cNvSpPr>
            <a:spLocks noChangeArrowheads="1"/>
          </p:cNvSpPr>
          <p:nvPr/>
        </p:nvSpPr>
        <p:spPr bwMode="auto">
          <a:xfrm>
            <a:off x="5388429" y="1502230"/>
            <a:ext cx="4113213" cy="4713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55613" indent="-455613">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buFont typeface="Wingdings" pitchFamily="2" charset="2"/>
              <a:buNone/>
            </a:pPr>
            <a:r>
              <a:rPr lang="en-US" altLang="zh-TW" sz="2000" dirty="0">
                <a:ea typeface="新細明體" panose="02020500000000000000" pitchFamily="18" charset="-120"/>
              </a:rPr>
              <a:t>               1 – 0 = 1</a:t>
            </a:r>
          </a:p>
          <a:p>
            <a:pPr eaLnBrk="1" hangingPunct="1">
              <a:buFont typeface="Wingdings" pitchFamily="2" charset="2"/>
              <a:buNone/>
            </a:pPr>
            <a:r>
              <a:rPr lang="en-US" altLang="zh-TW" sz="2000" dirty="0">
                <a:ea typeface="新細明體" panose="02020500000000000000" pitchFamily="18" charset="-120"/>
              </a:rPr>
              <a:t>               1 – 1 = 0</a:t>
            </a:r>
          </a:p>
          <a:p>
            <a:pPr eaLnBrk="1" hangingPunct="1">
              <a:buFont typeface="Wingdings" pitchFamily="2" charset="2"/>
              <a:buNone/>
            </a:pPr>
            <a:r>
              <a:rPr lang="en-US" altLang="zh-TW" sz="2000" dirty="0">
                <a:ea typeface="新細明體" panose="02020500000000000000" pitchFamily="18" charset="-120"/>
              </a:rPr>
              <a:t>                          1 – 0 – 0 = 1</a:t>
            </a:r>
          </a:p>
        </p:txBody>
      </p:sp>
      <p:sp>
        <p:nvSpPr>
          <p:cNvPr id="20" name="AutoShape 37">
            <a:extLst>
              <a:ext uri="{FF2B5EF4-FFF2-40B4-BE49-F238E27FC236}">
                <a16:creationId xmlns:a16="http://schemas.microsoft.com/office/drawing/2014/main" id="{461A66CA-55D6-4E46-B7C7-BF22A6E134B8}"/>
              </a:ext>
            </a:extLst>
          </p:cNvPr>
          <p:cNvSpPr>
            <a:spLocks noChangeArrowheads="1"/>
          </p:cNvSpPr>
          <p:nvPr/>
        </p:nvSpPr>
        <p:spPr bwMode="auto">
          <a:xfrm>
            <a:off x="3102429" y="4626430"/>
            <a:ext cx="685800" cy="228600"/>
          </a:xfrm>
          <a:prstGeom prst="lef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21" name="AutoShape 38">
            <a:extLst>
              <a:ext uri="{FF2B5EF4-FFF2-40B4-BE49-F238E27FC236}">
                <a16:creationId xmlns:a16="http://schemas.microsoft.com/office/drawing/2014/main" id="{E6FD8833-901F-D544-9A5F-3774AB58440B}"/>
              </a:ext>
            </a:extLst>
          </p:cNvPr>
          <p:cNvSpPr>
            <a:spLocks noChangeArrowheads="1"/>
          </p:cNvSpPr>
          <p:nvPr/>
        </p:nvSpPr>
        <p:spPr bwMode="auto">
          <a:xfrm>
            <a:off x="3102429" y="3788230"/>
            <a:ext cx="685800" cy="228600"/>
          </a:xfrm>
          <a:prstGeom prst="righ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22" name="Group 79">
            <a:extLst>
              <a:ext uri="{FF2B5EF4-FFF2-40B4-BE49-F238E27FC236}">
                <a16:creationId xmlns:a16="http://schemas.microsoft.com/office/drawing/2014/main" id="{6D94FB79-26E6-044B-815A-A4888FA8C230}"/>
              </a:ext>
            </a:extLst>
          </p:cNvPr>
          <p:cNvGrpSpPr>
            <a:grpSpLocks/>
          </p:cNvGrpSpPr>
          <p:nvPr/>
        </p:nvGrpSpPr>
        <p:grpSpPr bwMode="auto">
          <a:xfrm>
            <a:off x="4855029" y="3331030"/>
            <a:ext cx="1676400" cy="2438400"/>
            <a:chOff x="2448" y="2208"/>
            <a:chExt cx="1056" cy="1536"/>
          </a:xfrm>
        </p:grpSpPr>
        <p:sp>
          <p:nvSpPr>
            <p:cNvPr id="23" name="Oval 57">
              <a:extLst>
                <a:ext uri="{FF2B5EF4-FFF2-40B4-BE49-F238E27FC236}">
                  <a16:creationId xmlns:a16="http://schemas.microsoft.com/office/drawing/2014/main" id="{FDB7FEC0-C014-2145-902C-53411F89E85B}"/>
                </a:ext>
              </a:extLst>
            </p:cNvPr>
            <p:cNvSpPr>
              <a:spLocks noChangeArrowheads="1"/>
            </p:cNvSpPr>
            <p:nvPr/>
          </p:nvSpPr>
          <p:spPr bwMode="auto">
            <a:xfrm>
              <a:off x="2448" y="3360"/>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1</a:t>
              </a:r>
            </a:p>
          </p:txBody>
        </p:sp>
        <p:sp>
          <p:nvSpPr>
            <p:cNvPr id="24" name="Oval 58">
              <a:extLst>
                <a:ext uri="{FF2B5EF4-FFF2-40B4-BE49-F238E27FC236}">
                  <a16:creationId xmlns:a16="http://schemas.microsoft.com/office/drawing/2014/main" id="{6D6B644F-02AF-5B48-BA5E-2EC0D7C8ABAC}"/>
                </a:ext>
              </a:extLst>
            </p:cNvPr>
            <p:cNvSpPr>
              <a:spLocks noChangeArrowheads="1"/>
            </p:cNvSpPr>
            <p:nvPr/>
          </p:nvSpPr>
          <p:spPr bwMode="auto">
            <a:xfrm>
              <a:off x="3216" y="2832"/>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2</a:t>
              </a:r>
            </a:p>
          </p:txBody>
        </p:sp>
        <p:sp>
          <p:nvSpPr>
            <p:cNvPr id="25" name="Oval 59">
              <a:extLst>
                <a:ext uri="{FF2B5EF4-FFF2-40B4-BE49-F238E27FC236}">
                  <a16:creationId xmlns:a16="http://schemas.microsoft.com/office/drawing/2014/main" id="{053E6C89-53B2-F745-8917-FF9BB9D80BA0}"/>
                </a:ext>
              </a:extLst>
            </p:cNvPr>
            <p:cNvSpPr>
              <a:spLocks noChangeArrowheads="1"/>
            </p:cNvSpPr>
            <p:nvPr/>
          </p:nvSpPr>
          <p:spPr bwMode="auto">
            <a:xfrm>
              <a:off x="2448" y="2832"/>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6</a:t>
              </a:r>
            </a:p>
          </p:txBody>
        </p:sp>
        <p:sp>
          <p:nvSpPr>
            <p:cNvPr id="26" name="Oval 60">
              <a:extLst>
                <a:ext uri="{FF2B5EF4-FFF2-40B4-BE49-F238E27FC236}">
                  <a16:creationId xmlns:a16="http://schemas.microsoft.com/office/drawing/2014/main" id="{F0080D75-8568-7E46-8313-A773C279D444}"/>
                </a:ext>
              </a:extLst>
            </p:cNvPr>
            <p:cNvSpPr>
              <a:spLocks noChangeArrowheads="1"/>
            </p:cNvSpPr>
            <p:nvPr/>
          </p:nvSpPr>
          <p:spPr bwMode="auto">
            <a:xfrm>
              <a:off x="3216" y="2304"/>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4</a:t>
              </a:r>
            </a:p>
          </p:txBody>
        </p:sp>
        <p:sp>
          <p:nvSpPr>
            <p:cNvPr id="27" name="Oval 61">
              <a:extLst>
                <a:ext uri="{FF2B5EF4-FFF2-40B4-BE49-F238E27FC236}">
                  <a16:creationId xmlns:a16="http://schemas.microsoft.com/office/drawing/2014/main" id="{1B331BFE-4A62-4A44-9346-A8EC19A39030}"/>
                </a:ext>
              </a:extLst>
            </p:cNvPr>
            <p:cNvSpPr>
              <a:spLocks noChangeArrowheads="1"/>
            </p:cNvSpPr>
            <p:nvPr/>
          </p:nvSpPr>
          <p:spPr bwMode="auto">
            <a:xfrm>
              <a:off x="2448" y="2304"/>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5</a:t>
              </a:r>
            </a:p>
          </p:txBody>
        </p:sp>
        <p:sp>
          <p:nvSpPr>
            <p:cNvPr id="28" name="Oval 62">
              <a:extLst>
                <a:ext uri="{FF2B5EF4-FFF2-40B4-BE49-F238E27FC236}">
                  <a16:creationId xmlns:a16="http://schemas.microsoft.com/office/drawing/2014/main" id="{F705F22B-F7D0-F742-9740-0FFFC3392157}"/>
                </a:ext>
              </a:extLst>
            </p:cNvPr>
            <p:cNvSpPr>
              <a:spLocks noChangeArrowheads="1"/>
            </p:cNvSpPr>
            <p:nvPr/>
          </p:nvSpPr>
          <p:spPr bwMode="auto">
            <a:xfrm>
              <a:off x="3216" y="3360"/>
              <a:ext cx="288" cy="288"/>
            </a:xfrm>
            <a:prstGeom prst="ellipse">
              <a:avLst/>
            </a:prstGeom>
            <a:solidFill>
              <a:schemeClr val="bg1"/>
            </a:solidFill>
            <a:ln w="38100">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rgbClr val="FF0000"/>
                  </a:solidFill>
                  <a:ea typeface="新細明體" panose="02020500000000000000" pitchFamily="18" charset="-120"/>
                </a:rPr>
                <a:t>3</a:t>
              </a:r>
            </a:p>
          </p:txBody>
        </p:sp>
        <p:sp>
          <p:nvSpPr>
            <p:cNvPr id="29" name="Line 63">
              <a:extLst>
                <a:ext uri="{FF2B5EF4-FFF2-40B4-BE49-F238E27FC236}">
                  <a16:creationId xmlns:a16="http://schemas.microsoft.com/office/drawing/2014/main" id="{96B4019A-DC67-7440-9665-1B53499CA201}"/>
                </a:ext>
              </a:extLst>
            </p:cNvPr>
            <p:cNvSpPr>
              <a:spLocks noChangeShapeType="1"/>
            </p:cNvSpPr>
            <p:nvPr/>
          </p:nvSpPr>
          <p:spPr bwMode="auto">
            <a:xfrm>
              <a:off x="2976" y="2208"/>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cxnSp>
          <p:nvCxnSpPr>
            <p:cNvPr id="30" name="AutoShape 64">
              <a:extLst>
                <a:ext uri="{FF2B5EF4-FFF2-40B4-BE49-F238E27FC236}">
                  <a16:creationId xmlns:a16="http://schemas.microsoft.com/office/drawing/2014/main" id="{CCD849BC-2640-9743-8001-537065167573}"/>
                </a:ext>
              </a:extLst>
            </p:cNvPr>
            <p:cNvCxnSpPr>
              <a:cxnSpLocks noChangeShapeType="1"/>
              <a:stCxn id="27" idx="4"/>
              <a:endCxn id="25" idx="0"/>
            </p:cNvCxnSpPr>
            <p:nvPr/>
          </p:nvCxnSpPr>
          <p:spPr bwMode="auto">
            <a:xfrm>
              <a:off x="2592" y="2604"/>
              <a:ext cx="0" cy="216"/>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AutoShape 65">
              <a:extLst>
                <a:ext uri="{FF2B5EF4-FFF2-40B4-BE49-F238E27FC236}">
                  <a16:creationId xmlns:a16="http://schemas.microsoft.com/office/drawing/2014/main" id="{F7C9F518-2E0C-6C4D-AB7F-E24A2191DF2E}"/>
                </a:ext>
              </a:extLst>
            </p:cNvPr>
            <p:cNvCxnSpPr>
              <a:cxnSpLocks noChangeShapeType="1"/>
              <a:stCxn id="27" idx="6"/>
              <a:endCxn id="26" idx="2"/>
            </p:cNvCxnSpPr>
            <p:nvPr/>
          </p:nvCxnSpPr>
          <p:spPr bwMode="auto">
            <a:xfrm>
              <a:off x="2748" y="2448"/>
              <a:ext cx="456"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AutoShape 66">
              <a:extLst>
                <a:ext uri="{FF2B5EF4-FFF2-40B4-BE49-F238E27FC236}">
                  <a16:creationId xmlns:a16="http://schemas.microsoft.com/office/drawing/2014/main" id="{6A6919D2-69DB-3B46-8D53-EAAA8615559D}"/>
                </a:ext>
              </a:extLst>
            </p:cNvPr>
            <p:cNvCxnSpPr>
              <a:cxnSpLocks noChangeShapeType="1"/>
              <a:stCxn id="26" idx="4"/>
              <a:endCxn id="24" idx="0"/>
            </p:cNvCxnSpPr>
            <p:nvPr/>
          </p:nvCxnSpPr>
          <p:spPr bwMode="auto">
            <a:xfrm>
              <a:off x="3360" y="2604"/>
              <a:ext cx="0" cy="216"/>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AutoShape 68">
              <a:extLst>
                <a:ext uri="{FF2B5EF4-FFF2-40B4-BE49-F238E27FC236}">
                  <a16:creationId xmlns:a16="http://schemas.microsoft.com/office/drawing/2014/main" id="{C00D3221-8DF3-5949-B37E-3796397D8CE2}"/>
                </a:ext>
              </a:extLst>
            </p:cNvPr>
            <p:cNvCxnSpPr>
              <a:cxnSpLocks noChangeShapeType="1"/>
              <a:stCxn id="26" idx="2"/>
              <a:endCxn id="25" idx="6"/>
            </p:cNvCxnSpPr>
            <p:nvPr/>
          </p:nvCxnSpPr>
          <p:spPr bwMode="auto">
            <a:xfrm flipH="1">
              <a:off x="2748" y="2448"/>
              <a:ext cx="456" cy="528"/>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AutoShape 69">
              <a:extLst>
                <a:ext uri="{FF2B5EF4-FFF2-40B4-BE49-F238E27FC236}">
                  <a16:creationId xmlns:a16="http://schemas.microsoft.com/office/drawing/2014/main" id="{5792FCC0-2952-9D48-8D71-17C726555623}"/>
                </a:ext>
              </a:extLst>
            </p:cNvPr>
            <p:cNvCxnSpPr>
              <a:cxnSpLocks noChangeShapeType="1"/>
              <a:stCxn id="23" idx="6"/>
              <a:endCxn id="24" idx="2"/>
            </p:cNvCxnSpPr>
            <p:nvPr/>
          </p:nvCxnSpPr>
          <p:spPr bwMode="auto">
            <a:xfrm flipV="1">
              <a:off x="2748" y="2976"/>
              <a:ext cx="456" cy="528"/>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AutoShape 70">
              <a:extLst>
                <a:ext uri="{FF2B5EF4-FFF2-40B4-BE49-F238E27FC236}">
                  <a16:creationId xmlns:a16="http://schemas.microsoft.com/office/drawing/2014/main" id="{3BDE2483-7142-0C40-B102-6D3D321A82C7}"/>
                </a:ext>
              </a:extLst>
            </p:cNvPr>
            <p:cNvCxnSpPr>
              <a:cxnSpLocks noChangeShapeType="1"/>
              <a:stCxn id="24" idx="4"/>
              <a:endCxn id="28" idx="0"/>
            </p:cNvCxnSpPr>
            <p:nvPr/>
          </p:nvCxnSpPr>
          <p:spPr bwMode="auto">
            <a:xfrm>
              <a:off x="3360" y="3132"/>
              <a:ext cx="0" cy="216"/>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6" name="Group 77">
            <a:extLst>
              <a:ext uri="{FF2B5EF4-FFF2-40B4-BE49-F238E27FC236}">
                <a16:creationId xmlns:a16="http://schemas.microsoft.com/office/drawing/2014/main" id="{5590E3F4-1B47-274F-9D8E-E93654A95280}"/>
              </a:ext>
            </a:extLst>
          </p:cNvPr>
          <p:cNvGrpSpPr>
            <a:grpSpLocks/>
          </p:cNvGrpSpPr>
          <p:nvPr/>
        </p:nvGrpSpPr>
        <p:grpSpPr bwMode="auto">
          <a:xfrm>
            <a:off x="2569029" y="2188030"/>
            <a:ext cx="6665913" cy="2438400"/>
            <a:chOff x="864" y="1392"/>
            <a:chExt cx="4199" cy="1536"/>
          </a:xfrm>
        </p:grpSpPr>
        <p:sp>
          <p:nvSpPr>
            <p:cNvPr id="37" name="Rectangle 30">
              <a:extLst>
                <a:ext uri="{FF2B5EF4-FFF2-40B4-BE49-F238E27FC236}">
                  <a16:creationId xmlns:a16="http://schemas.microsoft.com/office/drawing/2014/main" id="{C14072F5-ACF3-6D47-9B17-3275C7376D00}"/>
                </a:ext>
              </a:extLst>
            </p:cNvPr>
            <p:cNvSpPr>
              <a:spLocks noChangeArrowheads="1"/>
            </p:cNvSpPr>
            <p:nvPr/>
          </p:nvSpPr>
          <p:spPr bwMode="auto">
            <a:xfrm>
              <a:off x="2640" y="1464"/>
              <a:ext cx="2160" cy="192"/>
            </a:xfrm>
            <a:prstGeom prst="rect">
              <a:avLst/>
            </a:prstGeom>
            <a:noFill/>
            <a:ln w="38100">
              <a:solidFill>
                <a:schemeClr val="accent2"/>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8" name="Oval 34">
              <a:extLst>
                <a:ext uri="{FF2B5EF4-FFF2-40B4-BE49-F238E27FC236}">
                  <a16:creationId xmlns:a16="http://schemas.microsoft.com/office/drawing/2014/main" id="{770CC733-9037-B146-9DEB-3AC5606D4B1B}"/>
                </a:ext>
              </a:extLst>
            </p:cNvPr>
            <p:cNvSpPr>
              <a:spLocks noChangeArrowheads="1"/>
            </p:cNvSpPr>
            <p:nvPr/>
          </p:nvSpPr>
          <p:spPr bwMode="auto">
            <a:xfrm>
              <a:off x="864" y="2112"/>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3</a:t>
              </a:r>
            </a:p>
          </p:txBody>
        </p:sp>
        <p:sp>
          <p:nvSpPr>
            <p:cNvPr id="39" name="Oval 35">
              <a:extLst>
                <a:ext uri="{FF2B5EF4-FFF2-40B4-BE49-F238E27FC236}">
                  <a16:creationId xmlns:a16="http://schemas.microsoft.com/office/drawing/2014/main" id="{7F9E78D1-0E31-BC4B-AD90-38D07D203DFD}"/>
                </a:ext>
              </a:extLst>
            </p:cNvPr>
            <p:cNvSpPr>
              <a:spLocks noChangeArrowheads="1"/>
            </p:cNvSpPr>
            <p:nvPr/>
          </p:nvSpPr>
          <p:spPr bwMode="auto">
            <a:xfrm>
              <a:off x="1632" y="2640"/>
              <a:ext cx="288" cy="288"/>
            </a:xfrm>
            <a:prstGeom prst="ellipse">
              <a:avLst/>
            </a:prstGeom>
            <a:solidFill>
              <a:schemeClr val="bg1"/>
            </a:solidFill>
            <a:ln w="38100">
              <a:solidFill>
                <a:schemeClr val="accent2"/>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solidFill>
                    <a:schemeClr val="accent2"/>
                  </a:solidFill>
                  <a:ea typeface="新細明體" panose="02020500000000000000" pitchFamily="18" charset="-120"/>
                </a:rPr>
                <a:t>6</a:t>
              </a:r>
            </a:p>
          </p:txBody>
        </p:sp>
        <p:sp>
          <p:nvSpPr>
            <p:cNvPr id="40" name="Text Box 76">
              <a:extLst>
                <a:ext uri="{FF2B5EF4-FFF2-40B4-BE49-F238E27FC236}">
                  <a16:creationId xmlns:a16="http://schemas.microsoft.com/office/drawing/2014/main" id="{4D1CBBC1-7536-6740-9ACD-015254893094}"/>
                </a:ext>
              </a:extLst>
            </p:cNvPr>
            <p:cNvSpPr txBox="1">
              <a:spLocks noChangeArrowheads="1"/>
            </p:cNvSpPr>
            <p:nvPr/>
          </p:nvSpPr>
          <p:spPr bwMode="auto">
            <a:xfrm>
              <a:off x="4800" y="1392"/>
              <a:ext cx="263"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zh-TW" sz="2000">
                  <a:solidFill>
                    <a:schemeClr val="accent2"/>
                  </a:solidFill>
                  <a:ea typeface="新細明體" panose="02020500000000000000" pitchFamily="18" charset="-120"/>
                </a:rPr>
                <a:t>g</a:t>
              </a:r>
              <a:r>
                <a:rPr lang="en-US" altLang="zh-TW" sz="2000" baseline="-25000">
                  <a:solidFill>
                    <a:schemeClr val="accent2"/>
                  </a:solidFill>
                  <a:ea typeface="新細明體" panose="02020500000000000000" pitchFamily="18" charset="-120"/>
                </a:rPr>
                <a:t>3</a:t>
              </a:r>
            </a:p>
          </p:txBody>
        </p:sp>
      </p:grpSp>
      <p:sp>
        <p:nvSpPr>
          <p:cNvPr id="41" name="Rectangle 80">
            <a:extLst>
              <a:ext uri="{FF2B5EF4-FFF2-40B4-BE49-F238E27FC236}">
                <a16:creationId xmlns:a16="http://schemas.microsoft.com/office/drawing/2014/main" id="{D6F2C817-FE91-9240-BB49-46D20ADEE76B}"/>
              </a:ext>
            </a:extLst>
          </p:cNvPr>
          <p:cNvSpPr>
            <a:spLocks noChangeArrowheads="1"/>
          </p:cNvSpPr>
          <p:nvPr/>
        </p:nvSpPr>
        <p:spPr bwMode="auto">
          <a:xfrm>
            <a:off x="6836229" y="3102430"/>
            <a:ext cx="3124200" cy="273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55613" indent="-455613">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buFont typeface="Wingdings" pitchFamily="2" charset="2"/>
              <a:buNone/>
            </a:pPr>
            <a:r>
              <a:rPr lang="en-US" altLang="zh-TW" sz="2000">
                <a:solidFill>
                  <a:schemeClr val="accent2"/>
                </a:solidFill>
                <a:ea typeface="新細明體" panose="02020500000000000000" pitchFamily="18" charset="-120"/>
              </a:rPr>
              <a:t>g</a:t>
            </a:r>
            <a:r>
              <a:rPr lang="en-US" altLang="zh-TW" sz="2000" baseline="-25000">
                <a:solidFill>
                  <a:schemeClr val="accent2"/>
                </a:solidFill>
                <a:ea typeface="新細明體" panose="02020500000000000000" pitchFamily="18" charset="-120"/>
              </a:rPr>
              <a:t>1</a:t>
            </a:r>
            <a:r>
              <a:rPr lang="en-US" altLang="zh-TW" sz="2000">
                <a:solidFill>
                  <a:schemeClr val="accent2"/>
                </a:solidFill>
                <a:ea typeface="新細明體" panose="02020500000000000000" pitchFamily="18" charset="-120"/>
              </a:rPr>
              <a:t> = 2,  g</a:t>
            </a:r>
            <a:r>
              <a:rPr lang="en-US" altLang="zh-TW" sz="2000" baseline="-25000">
                <a:solidFill>
                  <a:schemeClr val="accent2"/>
                </a:solidFill>
                <a:ea typeface="新細明體" panose="02020500000000000000" pitchFamily="18" charset="-120"/>
              </a:rPr>
              <a:t>2</a:t>
            </a:r>
            <a:r>
              <a:rPr lang="en-US" altLang="zh-TW" sz="2000">
                <a:solidFill>
                  <a:schemeClr val="accent2"/>
                </a:solidFill>
                <a:ea typeface="新細明體" panose="02020500000000000000" pitchFamily="18" charset="-120"/>
              </a:rPr>
              <a:t> = -3,  g</a:t>
            </a:r>
            <a:r>
              <a:rPr lang="en-US" altLang="zh-TW" sz="2000" baseline="-25000">
                <a:solidFill>
                  <a:schemeClr val="accent2"/>
                </a:solidFill>
                <a:ea typeface="新細明體" panose="02020500000000000000" pitchFamily="18" charset="-120"/>
              </a:rPr>
              <a:t>3</a:t>
            </a:r>
            <a:r>
              <a:rPr lang="en-US" altLang="zh-TW" sz="2000">
                <a:solidFill>
                  <a:schemeClr val="accent2"/>
                </a:solidFill>
                <a:ea typeface="新細明體" panose="02020500000000000000" pitchFamily="18" charset="-120"/>
              </a:rPr>
              <a:t> = 1</a:t>
            </a:r>
          </a:p>
          <a:p>
            <a:pPr eaLnBrk="1" hangingPunct="1">
              <a:buFont typeface="Wingdings" pitchFamily="2" charset="2"/>
              <a:buNone/>
            </a:pPr>
            <a:endParaRPr lang="en-US" altLang="zh-TW" sz="2000">
              <a:solidFill>
                <a:schemeClr val="accent2"/>
              </a:solidFill>
              <a:ea typeface="新細明體" panose="02020500000000000000" pitchFamily="18" charset="-120"/>
            </a:endParaRPr>
          </a:p>
          <a:p>
            <a:pPr eaLnBrk="1" hangingPunct="1">
              <a:buFont typeface="Wingdings" pitchFamily="2" charset="2"/>
              <a:buNone/>
            </a:pPr>
            <a:r>
              <a:rPr lang="en-US" altLang="zh-TW" sz="2000">
                <a:solidFill>
                  <a:schemeClr val="accent2"/>
                </a:solidFill>
                <a:ea typeface="新細明體" panose="02020500000000000000" pitchFamily="18" charset="-120"/>
              </a:rPr>
              <a:t>           Then ???</a:t>
            </a:r>
          </a:p>
          <a:p>
            <a:pPr eaLnBrk="1" hangingPunct="1">
              <a:buFont typeface="Wingdings" pitchFamily="2" charset="2"/>
              <a:buNone/>
            </a:pPr>
            <a:r>
              <a:rPr lang="en-US" altLang="zh-TW" sz="2000">
                <a:solidFill>
                  <a:schemeClr val="accent2"/>
                </a:solidFill>
                <a:ea typeface="新細明體" panose="02020500000000000000" pitchFamily="18" charset="-120"/>
              </a:rPr>
              <a:t>     We need to find k</a:t>
            </a:r>
          </a:p>
          <a:p>
            <a:pPr eaLnBrk="1" hangingPunct="1"/>
            <a:endParaRPr lang="en-US" altLang="zh-TW" sz="2000">
              <a:solidFill>
                <a:schemeClr val="accent2"/>
              </a:solidFill>
              <a:ea typeface="新細明體" panose="02020500000000000000" pitchFamily="18" charset="-120"/>
            </a:endParaRPr>
          </a:p>
          <a:p>
            <a:pPr eaLnBrk="1" hangingPunct="1"/>
            <a:r>
              <a:rPr lang="en-US" altLang="zh-TW" sz="2000">
                <a:solidFill>
                  <a:schemeClr val="accent2"/>
                </a:solidFill>
                <a:ea typeface="新細明體" panose="02020500000000000000" pitchFamily="18" charset="-120"/>
              </a:rPr>
              <a:t>k = 1: g</a:t>
            </a:r>
            <a:r>
              <a:rPr lang="en-US" altLang="zh-TW" sz="2000" baseline="-25000">
                <a:solidFill>
                  <a:schemeClr val="accent2"/>
                </a:solidFill>
                <a:ea typeface="新細明體" panose="02020500000000000000" pitchFamily="18" charset="-120"/>
              </a:rPr>
              <a:t>1</a:t>
            </a:r>
            <a:r>
              <a:rPr lang="en-US" altLang="zh-TW" sz="2000">
                <a:solidFill>
                  <a:schemeClr val="accent2"/>
                </a:solidFill>
                <a:ea typeface="新細明體" panose="02020500000000000000" pitchFamily="18" charset="-120"/>
              </a:rPr>
              <a:t> =</a:t>
            </a:r>
          </a:p>
          <a:p>
            <a:pPr eaLnBrk="1" hangingPunct="1"/>
            <a:r>
              <a:rPr lang="en-US" altLang="zh-TW" sz="2000">
                <a:solidFill>
                  <a:schemeClr val="accent2"/>
                </a:solidFill>
                <a:ea typeface="新細明體" panose="02020500000000000000" pitchFamily="18" charset="-120"/>
              </a:rPr>
              <a:t>k = 2: g</a:t>
            </a:r>
            <a:r>
              <a:rPr lang="en-US" altLang="zh-TW" sz="2000" baseline="-25000">
                <a:solidFill>
                  <a:schemeClr val="accent2"/>
                </a:solidFill>
                <a:ea typeface="新細明體" panose="02020500000000000000" pitchFamily="18" charset="-120"/>
              </a:rPr>
              <a:t>1</a:t>
            </a:r>
            <a:r>
              <a:rPr lang="en-US" altLang="zh-TW" sz="2000">
                <a:solidFill>
                  <a:schemeClr val="accent2"/>
                </a:solidFill>
                <a:ea typeface="新細明體" panose="02020500000000000000" pitchFamily="18" charset="-120"/>
              </a:rPr>
              <a:t> + g</a:t>
            </a:r>
            <a:r>
              <a:rPr lang="en-US" altLang="zh-TW" sz="2000" baseline="-25000">
                <a:solidFill>
                  <a:schemeClr val="accent2"/>
                </a:solidFill>
                <a:ea typeface="新細明體" panose="02020500000000000000" pitchFamily="18" charset="-120"/>
              </a:rPr>
              <a:t>2</a:t>
            </a:r>
            <a:r>
              <a:rPr lang="en-US" altLang="zh-TW" sz="2000">
                <a:solidFill>
                  <a:schemeClr val="accent2"/>
                </a:solidFill>
                <a:ea typeface="新細明體" panose="02020500000000000000" pitchFamily="18" charset="-120"/>
              </a:rPr>
              <a:t> =</a:t>
            </a:r>
          </a:p>
          <a:p>
            <a:pPr eaLnBrk="1" hangingPunct="1"/>
            <a:r>
              <a:rPr lang="en-US" altLang="zh-TW" sz="2000">
                <a:solidFill>
                  <a:schemeClr val="accent2"/>
                </a:solidFill>
                <a:ea typeface="新細明體" panose="02020500000000000000" pitchFamily="18" charset="-120"/>
              </a:rPr>
              <a:t>k = 3: g</a:t>
            </a:r>
            <a:r>
              <a:rPr lang="en-US" altLang="zh-TW" sz="2000" baseline="-25000">
                <a:solidFill>
                  <a:schemeClr val="accent2"/>
                </a:solidFill>
                <a:ea typeface="新細明體" panose="02020500000000000000" pitchFamily="18" charset="-120"/>
              </a:rPr>
              <a:t>1</a:t>
            </a:r>
            <a:r>
              <a:rPr lang="en-US" altLang="zh-TW" sz="2000">
                <a:solidFill>
                  <a:schemeClr val="accent2"/>
                </a:solidFill>
                <a:ea typeface="新細明體" panose="02020500000000000000" pitchFamily="18" charset="-120"/>
              </a:rPr>
              <a:t> + g</a:t>
            </a:r>
            <a:r>
              <a:rPr lang="en-US" altLang="zh-TW" sz="2000" baseline="-25000">
                <a:solidFill>
                  <a:schemeClr val="accent2"/>
                </a:solidFill>
                <a:ea typeface="新細明體" panose="02020500000000000000" pitchFamily="18" charset="-120"/>
              </a:rPr>
              <a:t>2</a:t>
            </a:r>
            <a:r>
              <a:rPr lang="en-US" altLang="zh-TW" sz="2000">
                <a:solidFill>
                  <a:schemeClr val="accent2"/>
                </a:solidFill>
                <a:ea typeface="新細明體" panose="02020500000000000000" pitchFamily="18" charset="-120"/>
              </a:rPr>
              <a:t> + g</a:t>
            </a:r>
            <a:r>
              <a:rPr lang="en-US" altLang="zh-TW" sz="2000" baseline="-25000">
                <a:solidFill>
                  <a:schemeClr val="accent2"/>
                </a:solidFill>
                <a:ea typeface="新細明體" panose="02020500000000000000" pitchFamily="18" charset="-120"/>
              </a:rPr>
              <a:t>3</a:t>
            </a:r>
            <a:r>
              <a:rPr lang="en-US" altLang="zh-TW" sz="2000">
                <a:solidFill>
                  <a:schemeClr val="accent2"/>
                </a:solidFill>
                <a:ea typeface="新細明體" panose="02020500000000000000" pitchFamily="18" charset="-120"/>
              </a:rPr>
              <a:t> =</a:t>
            </a:r>
            <a:endParaRPr lang="zh-TW" altLang="en-US" sz="2000">
              <a:ea typeface="新細明體" panose="02020500000000000000" pitchFamily="18" charset="-120"/>
            </a:endParaRPr>
          </a:p>
        </p:txBody>
      </p:sp>
      <p:sp>
        <p:nvSpPr>
          <p:cNvPr id="42" name="Rectangle 82">
            <a:extLst>
              <a:ext uri="{FF2B5EF4-FFF2-40B4-BE49-F238E27FC236}">
                <a16:creationId xmlns:a16="http://schemas.microsoft.com/office/drawing/2014/main" id="{4FBD796D-CD89-2F45-B16C-11B14F7FBD81}"/>
              </a:ext>
            </a:extLst>
          </p:cNvPr>
          <p:cNvSpPr>
            <a:spLocks noChangeArrowheads="1"/>
          </p:cNvSpPr>
          <p:nvPr/>
        </p:nvSpPr>
        <p:spPr bwMode="auto">
          <a:xfrm>
            <a:off x="6836229" y="3102430"/>
            <a:ext cx="3124200" cy="273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55613" indent="-455613">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buFont typeface="Wingdings" pitchFamily="2" charset="2"/>
              <a:buNone/>
            </a:pPr>
            <a:endParaRPr lang="en-US" altLang="zh-TW" sz="2000" dirty="0">
              <a:solidFill>
                <a:schemeClr val="accent2"/>
              </a:solidFill>
              <a:ea typeface="新細明體" panose="02020500000000000000" pitchFamily="18" charset="-120"/>
            </a:endParaRPr>
          </a:p>
          <a:p>
            <a:pPr eaLnBrk="1" hangingPunct="1"/>
            <a:endParaRPr lang="en-US" altLang="zh-TW" sz="2000" dirty="0">
              <a:solidFill>
                <a:schemeClr val="accent2"/>
              </a:solidFill>
              <a:ea typeface="新細明體" panose="02020500000000000000" pitchFamily="18" charset="-120"/>
            </a:endParaRPr>
          </a:p>
          <a:p>
            <a:pPr eaLnBrk="1" hangingPunct="1"/>
            <a:endParaRPr lang="en-US" altLang="zh-TW" sz="2000" dirty="0">
              <a:solidFill>
                <a:schemeClr val="accent2"/>
              </a:solidFill>
              <a:ea typeface="新細明體" panose="02020500000000000000" pitchFamily="18" charset="-120"/>
            </a:endParaRPr>
          </a:p>
          <a:p>
            <a:pPr eaLnBrk="1" hangingPunct="1"/>
            <a:endParaRPr lang="en-US" altLang="zh-TW" sz="2000" dirty="0">
              <a:solidFill>
                <a:schemeClr val="accent2"/>
              </a:solidFill>
              <a:ea typeface="新細明體" panose="02020500000000000000" pitchFamily="18" charset="-120"/>
            </a:endParaRPr>
          </a:p>
          <a:p>
            <a:pPr eaLnBrk="1" hangingPunct="1"/>
            <a:endParaRPr lang="en-US" altLang="zh-TW" sz="2000" dirty="0">
              <a:solidFill>
                <a:schemeClr val="accent2"/>
              </a:solidFill>
              <a:ea typeface="新細明體" panose="02020500000000000000" pitchFamily="18" charset="-120"/>
            </a:endParaRPr>
          </a:p>
          <a:p>
            <a:pPr eaLnBrk="1" hangingPunct="1">
              <a:buFont typeface="Wingdings" pitchFamily="2" charset="2"/>
              <a:buNone/>
            </a:pPr>
            <a:r>
              <a:rPr lang="en-US" altLang="zh-TW" sz="2000" dirty="0">
                <a:solidFill>
                  <a:schemeClr val="accent2"/>
                </a:solidFill>
                <a:ea typeface="新細明體" panose="02020500000000000000" pitchFamily="18" charset="-120"/>
              </a:rPr>
              <a:t>                         2</a:t>
            </a:r>
          </a:p>
          <a:p>
            <a:pPr eaLnBrk="1" hangingPunct="1">
              <a:buFont typeface="Wingdings" pitchFamily="2" charset="2"/>
              <a:buNone/>
            </a:pPr>
            <a:r>
              <a:rPr lang="en-US" altLang="zh-TW" sz="2000" dirty="0">
                <a:solidFill>
                  <a:schemeClr val="accent2"/>
                </a:solidFill>
                <a:ea typeface="新細明體" panose="02020500000000000000" pitchFamily="18" charset="-120"/>
              </a:rPr>
              <a:t>                                -1</a:t>
            </a:r>
          </a:p>
          <a:p>
            <a:pPr eaLnBrk="1" hangingPunct="1">
              <a:buFont typeface="Wingdings" pitchFamily="2" charset="2"/>
              <a:buNone/>
            </a:pPr>
            <a:r>
              <a:rPr lang="en-US" altLang="zh-TW" sz="2000" dirty="0">
                <a:solidFill>
                  <a:schemeClr val="accent2"/>
                </a:solidFill>
                <a:ea typeface="新細明體" panose="02020500000000000000" pitchFamily="18" charset="-120"/>
              </a:rPr>
              <a:t>                                       0</a:t>
            </a:r>
            <a:endParaRPr lang="zh-TW" altLang="en-US" sz="2000" dirty="0">
              <a:ea typeface="新細明體" panose="02020500000000000000" pitchFamily="18" charset="-120"/>
            </a:endParaRPr>
          </a:p>
        </p:txBody>
      </p:sp>
      <p:sp>
        <p:nvSpPr>
          <p:cNvPr id="43" name="Rectangle 83">
            <a:extLst>
              <a:ext uri="{FF2B5EF4-FFF2-40B4-BE49-F238E27FC236}">
                <a16:creationId xmlns:a16="http://schemas.microsoft.com/office/drawing/2014/main" id="{76FFE8CC-B80D-174D-A249-509845618A44}"/>
              </a:ext>
            </a:extLst>
          </p:cNvPr>
          <p:cNvSpPr>
            <a:spLocks noChangeArrowheads="1"/>
          </p:cNvSpPr>
          <p:nvPr/>
        </p:nvSpPr>
        <p:spPr bwMode="auto">
          <a:xfrm>
            <a:off x="6836229" y="4931230"/>
            <a:ext cx="2133600" cy="381000"/>
          </a:xfrm>
          <a:prstGeom prst="rect">
            <a:avLst/>
          </a:prstGeom>
          <a:noFill/>
          <a:ln w="38100">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Tree>
    <p:extLst>
      <p:ext uri="{BB962C8B-B14F-4D97-AF65-F5344CB8AC3E}">
        <p14:creationId xmlns:p14="http://schemas.microsoft.com/office/powerpoint/2010/main" val="1356462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dissolve">
                                      <p:cBhvr>
                                        <p:cTn id="7" dur="500"/>
                                        <p:tgtEl>
                                          <p:spTgt spid="18">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8">
                                            <p:txEl>
                                              <p:pRg st="1" end="1"/>
                                            </p:txEl>
                                          </p:spTgt>
                                        </p:tgtEl>
                                        <p:attrNameLst>
                                          <p:attrName>style.visibility</p:attrName>
                                        </p:attrNameLst>
                                      </p:cBhvr>
                                      <p:to>
                                        <p:strVal val="visible"/>
                                      </p:to>
                                    </p:set>
                                    <p:animEffect transition="in" filter="dissolve">
                                      <p:cBhvr>
                                        <p:cTn id="10" dur="500"/>
                                        <p:tgtEl>
                                          <p:spTgt spid="1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9">
                                            <p:txEl>
                                              <p:pRg st="0" end="0"/>
                                            </p:txEl>
                                          </p:spTgt>
                                        </p:tgtEl>
                                        <p:attrNameLst>
                                          <p:attrName>style.visibility</p:attrName>
                                        </p:attrNameLst>
                                      </p:cBhvr>
                                      <p:to>
                                        <p:strVal val="visible"/>
                                      </p:to>
                                    </p:set>
                                    <p:animEffect transition="in" filter="wipe(left)">
                                      <p:cBhvr>
                                        <p:cTn id="15" dur="500"/>
                                        <p:tgtEl>
                                          <p:spTgt spid="1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19">
                                            <p:txEl>
                                              <p:pRg st="1" end="1"/>
                                            </p:txEl>
                                          </p:spTgt>
                                        </p:tgtEl>
                                        <p:attrNameLst>
                                          <p:attrName>style.visibility</p:attrName>
                                        </p:attrNameLst>
                                      </p:cBhvr>
                                      <p:to>
                                        <p:strVal val="visible"/>
                                      </p:to>
                                    </p:set>
                                    <p:animEffect transition="in" filter="wipe(left)">
                                      <p:cBhvr>
                                        <p:cTn id="20" dur="500"/>
                                        <p:tgtEl>
                                          <p:spTgt spid="19">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18">
                                            <p:txEl>
                                              <p:pRg st="2" end="2"/>
                                            </p:txEl>
                                          </p:spTgt>
                                        </p:tgtEl>
                                        <p:attrNameLst>
                                          <p:attrName>style.visibility</p:attrName>
                                        </p:attrNameLst>
                                      </p:cBhvr>
                                      <p:to>
                                        <p:strVal val="visible"/>
                                      </p:to>
                                    </p:set>
                                    <p:animEffect transition="in" filter="dissolve">
                                      <p:cBhvr>
                                        <p:cTn id="25" dur="500"/>
                                        <p:tgtEl>
                                          <p:spTgt spid="18">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9">
                                            <p:txEl>
                                              <p:pRg st="2" end="2"/>
                                            </p:txEl>
                                          </p:spTgt>
                                        </p:tgtEl>
                                        <p:attrNameLst>
                                          <p:attrName>style.visibility</p:attrName>
                                        </p:attrNameLst>
                                      </p:cBhvr>
                                      <p:to>
                                        <p:strVal val="visible"/>
                                      </p:to>
                                    </p:set>
                                    <p:animEffect transition="in" filter="wipe(left)">
                                      <p:cBhvr>
                                        <p:cTn id="30" dur="500"/>
                                        <p:tgtEl>
                                          <p:spTgt spid="19">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dissolve">
                                      <p:cBhvr>
                                        <p:cTn id="35" dur="500"/>
                                        <p:tgtEl>
                                          <p:spTgt spid="36"/>
                                        </p:tgtEl>
                                      </p:cBhvr>
                                    </p:animEffect>
                                  </p:childTnLst>
                                </p:cTn>
                              </p:par>
                            </p:childTnLst>
                          </p:cTn>
                        </p:par>
                        <p:par>
                          <p:cTn id="36" fill="hold">
                            <p:stCondLst>
                              <p:cond delay="500"/>
                            </p:stCondLst>
                            <p:childTnLst>
                              <p:par>
                                <p:cTn id="37" presetID="22" presetClass="entr" presetSubtype="2"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wipe(right)">
                                      <p:cBhvr>
                                        <p:cTn id="39" dur="500"/>
                                        <p:tgtEl>
                                          <p:spTgt spid="20"/>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left)">
                                      <p:cBhvr>
                                        <p:cTn id="42" dur="500"/>
                                        <p:tgtEl>
                                          <p:spTgt spid="21"/>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dissolve">
                                      <p:cBhvr>
                                        <p:cTn id="47" dur="500"/>
                                        <p:tgtEl>
                                          <p:spTgt spid="2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41">
                                            <p:txEl>
                                              <p:pRg st="0" end="0"/>
                                            </p:txEl>
                                          </p:spTgt>
                                        </p:tgtEl>
                                        <p:attrNameLst>
                                          <p:attrName>style.visibility</p:attrName>
                                        </p:attrNameLst>
                                      </p:cBhvr>
                                      <p:to>
                                        <p:strVal val="visible"/>
                                      </p:to>
                                    </p:set>
                                    <p:animEffect transition="in" filter="wipe(left)">
                                      <p:cBhvr>
                                        <p:cTn id="52" dur="500"/>
                                        <p:tgtEl>
                                          <p:spTgt spid="41">
                                            <p:txEl>
                                              <p:pRg st="0" end="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41">
                                            <p:txEl>
                                              <p:pRg st="2" end="2"/>
                                            </p:txEl>
                                          </p:spTgt>
                                        </p:tgtEl>
                                        <p:attrNameLst>
                                          <p:attrName>style.visibility</p:attrName>
                                        </p:attrNameLst>
                                      </p:cBhvr>
                                      <p:to>
                                        <p:strVal val="visible"/>
                                      </p:to>
                                    </p:set>
                                    <p:animEffect transition="in" filter="wipe(left)">
                                      <p:cBhvr>
                                        <p:cTn id="57" dur="500"/>
                                        <p:tgtEl>
                                          <p:spTgt spid="41">
                                            <p:txEl>
                                              <p:pRg st="2" end="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41">
                                            <p:txEl>
                                              <p:pRg st="3" end="3"/>
                                            </p:txEl>
                                          </p:spTgt>
                                        </p:tgtEl>
                                        <p:attrNameLst>
                                          <p:attrName>style.visibility</p:attrName>
                                        </p:attrNameLst>
                                      </p:cBhvr>
                                      <p:to>
                                        <p:strVal val="visible"/>
                                      </p:to>
                                    </p:set>
                                    <p:animEffect transition="in" filter="wipe(left)">
                                      <p:cBhvr>
                                        <p:cTn id="62" dur="500"/>
                                        <p:tgtEl>
                                          <p:spTgt spid="41">
                                            <p:txEl>
                                              <p:pRg st="3" end="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nodeType="clickEffect">
                                  <p:stCondLst>
                                    <p:cond delay="0"/>
                                  </p:stCondLst>
                                  <p:childTnLst>
                                    <p:set>
                                      <p:cBhvr>
                                        <p:cTn id="66" dur="1" fill="hold">
                                          <p:stCondLst>
                                            <p:cond delay="0"/>
                                          </p:stCondLst>
                                        </p:cTn>
                                        <p:tgtEl>
                                          <p:spTgt spid="41">
                                            <p:txEl>
                                              <p:pRg st="5" end="5"/>
                                            </p:txEl>
                                          </p:spTgt>
                                        </p:tgtEl>
                                        <p:attrNameLst>
                                          <p:attrName>style.visibility</p:attrName>
                                        </p:attrNameLst>
                                      </p:cBhvr>
                                      <p:to>
                                        <p:strVal val="visible"/>
                                      </p:to>
                                    </p:set>
                                    <p:animEffect transition="in" filter="dissolve">
                                      <p:cBhvr>
                                        <p:cTn id="67" dur="500"/>
                                        <p:tgtEl>
                                          <p:spTgt spid="41">
                                            <p:txEl>
                                              <p:pRg st="5" end="5"/>
                                            </p:txEl>
                                          </p:spTgt>
                                        </p:tgtEl>
                                      </p:cBhvr>
                                    </p:animEffect>
                                  </p:childTnLst>
                                </p:cTn>
                              </p:par>
                              <p:par>
                                <p:cTn id="68" presetID="9" presetClass="entr" presetSubtype="0" fill="hold" nodeType="withEffect">
                                  <p:stCondLst>
                                    <p:cond delay="0"/>
                                  </p:stCondLst>
                                  <p:childTnLst>
                                    <p:set>
                                      <p:cBhvr>
                                        <p:cTn id="69" dur="1" fill="hold">
                                          <p:stCondLst>
                                            <p:cond delay="0"/>
                                          </p:stCondLst>
                                        </p:cTn>
                                        <p:tgtEl>
                                          <p:spTgt spid="41">
                                            <p:txEl>
                                              <p:pRg st="6" end="6"/>
                                            </p:txEl>
                                          </p:spTgt>
                                        </p:tgtEl>
                                        <p:attrNameLst>
                                          <p:attrName>style.visibility</p:attrName>
                                        </p:attrNameLst>
                                      </p:cBhvr>
                                      <p:to>
                                        <p:strVal val="visible"/>
                                      </p:to>
                                    </p:set>
                                    <p:animEffect transition="in" filter="dissolve">
                                      <p:cBhvr>
                                        <p:cTn id="70" dur="500"/>
                                        <p:tgtEl>
                                          <p:spTgt spid="41">
                                            <p:txEl>
                                              <p:pRg st="6" end="6"/>
                                            </p:txEl>
                                          </p:spTgt>
                                        </p:tgtEl>
                                      </p:cBhvr>
                                    </p:animEffect>
                                  </p:childTnLst>
                                </p:cTn>
                              </p:par>
                              <p:par>
                                <p:cTn id="71" presetID="9" presetClass="entr" presetSubtype="0" fill="hold" nodeType="withEffect">
                                  <p:stCondLst>
                                    <p:cond delay="0"/>
                                  </p:stCondLst>
                                  <p:childTnLst>
                                    <p:set>
                                      <p:cBhvr>
                                        <p:cTn id="72" dur="1" fill="hold">
                                          <p:stCondLst>
                                            <p:cond delay="0"/>
                                          </p:stCondLst>
                                        </p:cTn>
                                        <p:tgtEl>
                                          <p:spTgt spid="41">
                                            <p:txEl>
                                              <p:pRg st="7" end="7"/>
                                            </p:txEl>
                                          </p:spTgt>
                                        </p:tgtEl>
                                        <p:attrNameLst>
                                          <p:attrName>style.visibility</p:attrName>
                                        </p:attrNameLst>
                                      </p:cBhvr>
                                      <p:to>
                                        <p:strVal val="visible"/>
                                      </p:to>
                                    </p:set>
                                    <p:animEffect transition="in" filter="dissolve">
                                      <p:cBhvr>
                                        <p:cTn id="73" dur="500"/>
                                        <p:tgtEl>
                                          <p:spTgt spid="41">
                                            <p:txEl>
                                              <p:pRg st="7" end="7"/>
                                            </p:txEl>
                                          </p:spTgt>
                                        </p:tgtEl>
                                      </p:cBhvr>
                                    </p:animEffect>
                                  </p:childTnLst>
                                </p:cTn>
                              </p:par>
                            </p:childTnLst>
                          </p:cTn>
                        </p:par>
                      </p:childTnLst>
                    </p:cTn>
                  </p:par>
                  <p:par>
                    <p:cTn id="74" fill="hold">
                      <p:stCondLst>
                        <p:cond delay="indefinite"/>
                      </p:stCondLst>
                      <p:childTnLst>
                        <p:par>
                          <p:cTn id="75" fill="hold">
                            <p:stCondLst>
                              <p:cond delay="0"/>
                            </p:stCondLst>
                            <p:childTnLst>
                              <p:par>
                                <p:cTn id="76" presetID="9" presetClass="entr" presetSubtype="0" fill="hold" nodeType="clickEffect">
                                  <p:stCondLst>
                                    <p:cond delay="0"/>
                                  </p:stCondLst>
                                  <p:childTnLst>
                                    <p:set>
                                      <p:cBhvr>
                                        <p:cTn id="77" dur="1" fill="hold">
                                          <p:stCondLst>
                                            <p:cond delay="0"/>
                                          </p:stCondLst>
                                        </p:cTn>
                                        <p:tgtEl>
                                          <p:spTgt spid="42">
                                            <p:txEl>
                                              <p:pRg st="5" end="5"/>
                                            </p:txEl>
                                          </p:spTgt>
                                        </p:tgtEl>
                                        <p:attrNameLst>
                                          <p:attrName>style.visibility</p:attrName>
                                        </p:attrNameLst>
                                      </p:cBhvr>
                                      <p:to>
                                        <p:strVal val="visible"/>
                                      </p:to>
                                    </p:set>
                                    <p:animEffect transition="in" filter="dissolve">
                                      <p:cBhvr>
                                        <p:cTn id="78" dur="500"/>
                                        <p:tgtEl>
                                          <p:spTgt spid="42">
                                            <p:txEl>
                                              <p:pRg st="5" end="5"/>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9" presetClass="entr" presetSubtype="0" fill="hold" nodeType="clickEffect">
                                  <p:stCondLst>
                                    <p:cond delay="0"/>
                                  </p:stCondLst>
                                  <p:childTnLst>
                                    <p:set>
                                      <p:cBhvr>
                                        <p:cTn id="82" dur="1" fill="hold">
                                          <p:stCondLst>
                                            <p:cond delay="0"/>
                                          </p:stCondLst>
                                        </p:cTn>
                                        <p:tgtEl>
                                          <p:spTgt spid="42">
                                            <p:txEl>
                                              <p:pRg st="6" end="6"/>
                                            </p:txEl>
                                          </p:spTgt>
                                        </p:tgtEl>
                                        <p:attrNameLst>
                                          <p:attrName>style.visibility</p:attrName>
                                        </p:attrNameLst>
                                      </p:cBhvr>
                                      <p:to>
                                        <p:strVal val="visible"/>
                                      </p:to>
                                    </p:set>
                                    <p:animEffect transition="in" filter="dissolve">
                                      <p:cBhvr>
                                        <p:cTn id="83" dur="500"/>
                                        <p:tgtEl>
                                          <p:spTgt spid="42">
                                            <p:txEl>
                                              <p:pRg st="6" end="6"/>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9" presetClass="entr" presetSubtype="0" fill="hold" nodeType="clickEffect">
                                  <p:stCondLst>
                                    <p:cond delay="0"/>
                                  </p:stCondLst>
                                  <p:childTnLst>
                                    <p:set>
                                      <p:cBhvr>
                                        <p:cTn id="87" dur="1" fill="hold">
                                          <p:stCondLst>
                                            <p:cond delay="0"/>
                                          </p:stCondLst>
                                        </p:cTn>
                                        <p:tgtEl>
                                          <p:spTgt spid="42">
                                            <p:txEl>
                                              <p:pRg st="7" end="7"/>
                                            </p:txEl>
                                          </p:spTgt>
                                        </p:tgtEl>
                                        <p:attrNameLst>
                                          <p:attrName>style.visibility</p:attrName>
                                        </p:attrNameLst>
                                      </p:cBhvr>
                                      <p:to>
                                        <p:strVal val="visible"/>
                                      </p:to>
                                    </p:set>
                                    <p:animEffect transition="in" filter="dissolve">
                                      <p:cBhvr>
                                        <p:cTn id="88" dur="500"/>
                                        <p:tgtEl>
                                          <p:spTgt spid="42">
                                            <p:txEl>
                                              <p:pRg st="7" end="7"/>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35" presetClass="entr" presetSubtype="0" fill="hold" grpId="0" nodeType="clickEffect">
                                  <p:stCondLst>
                                    <p:cond delay="0"/>
                                  </p:stCondLst>
                                  <p:childTnLst>
                                    <p:set>
                                      <p:cBhvr>
                                        <p:cTn id="92" dur="1" fill="hold">
                                          <p:stCondLst>
                                            <p:cond delay="0"/>
                                          </p:stCondLst>
                                        </p:cTn>
                                        <p:tgtEl>
                                          <p:spTgt spid="43"/>
                                        </p:tgtEl>
                                        <p:attrNameLst>
                                          <p:attrName>style.visibility</p:attrName>
                                        </p:attrNameLst>
                                      </p:cBhvr>
                                      <p:to>
                                        <p:strVal val="visible"/>
                                      </p:to>
                                    </p:set>
                                    <p:animEffect transition="in" filter="fade">
                                      <p:cBhvr>
                                        <p:cTn id="93" dur="2000"/>
                                        <p:tgtEl>
                                          <p:spTgt spid="43"/>
                                        </p:tgtEl>
                                      </p:cBhvr>
                                    </p:animEffect>
                                    <p:anim calcmode="lin" valueType="num">
                                      <p:cBhvr>
                                        <p:cTn id="94" dur="2000" fill="hold"/>
                                        <p:tgtEl>
                                          <p:spTgt spid="43"/>
                                        </p:tgtEl>
                                        <p:attrNameLst>
                                          <p:attrName>style.rotation</p:attrName>
                                        </p:attrNameLst>
                                      </p:cBhvr>
                                      <p:tavLst>
                                        <p:tav tm="0">
                                          <p:val>
                                            <p:fltVal val="720"/>
                                          </p:val>
                                        </p:tav>
                                        <p:tav tm="100000">
                                          <p:val>
                                            <p:fltVal val="0"/>
                                          </p:val>
                                        </p:tav>
                                      </p:tavLst>
                                    </p:anim>
                                    <p:anim calcmode="lin" valueType="num">
                                      <p:cBhvr>
                                        <p:cTn id="95" dur="2000" fill="hold"/>
                                        <p:tgtEl>
                                          <p:spTgt spid="43"/>
                                        </p:tgtEl>
                                        <p:attrNameLst>
                                          <p:attrName>ppt_h</p:attrName>
                                        </p:attrNameLst>
                                      </p:cBhvr>
                                      <p:tavLst>
                                        <p:tav tm="0">
                                          <p:val>
                                            <p:fltVal val="0"/>
                                          </p:val>
                                        </p:tav>
                                        <p:tav tm="100000">
                                          <p:val>
                                            <p:strVal val="#ppt_h"/>
                                          </p:val>
                                        </p:tav>
                                      </p:tavLst>
                                    </p:anim>
                                    <p:anim calcmode="lin" valueType="num">
                                      <p:cBhvr>
                                        <p:cTn id="96" dur="2000" fill="hold"/>
                                        <p:tgtEl>
                                          <p:spTgt spid="43"/>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4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E8BFD-4B12-8442-A3CE-04BD6ADF5C1E}"/>
              </a:ext>
            </a:extLst>
          </p:cNvPr>
          <p:cNvSpPr>
            <a:spLocks noGrp="1"/>
          </p:cNvSpPr>
          <p:nvPr>
            <p:ph type="title"/>
          </p:nvPr>
        </p:nvSpPr>
        <p:spPr/>
        <p:txBody>
          <a:bodyPr/>
          <a:lstStyle/>
          <a:p>
            <a:r>
              <a:rPr lang="en-US" dirty="0"/>
              <a:t>KL Algorithm Walkthrough – 5</a:t>
            </a:r>
          </a:p>
        </p:txBody>
      </p:sp>
      <p:sp>
        <p:nvSpPr>
          <p:cNvPr id="3" name="Content Placeholder 2">
            <a:extLst>
              <a:ext uri="{FF2B5EF4-FFF2-40B4-BE49-F238E27FC236}">
                <a16:creationId xmlns:a16="http://schemas.microsoft.com/office/drawing/2014/main" id="{50E068CE-5EAA-594A-ADAC-1104123BC3E0}"/>
              </a:ext>
            </a:extLst>
          </p:cNvPr>
          <p:cNvSpPr>
            <a:spLocks noGrp="1"/>
          </p:cNvSpPr>
          <p:nvPr>
            <p:ph idx="1"/>
          </p:nvPr>
        </p:nvSpPr>
        <p:spPr/>
        <p:txBody>
          <a:bodyPr/>
          <a:lstStyle/>
          <a:p>
            <a:r>
              <a:rPr lang="en-US" altLang="zh-TW" dirty="0">
                <a:ea typeface="新細明體" panose="02020500000000000000" pitchFamily="18" charset="-120"/>
              </a:rPr>
              <a:t>Since k = 1, we only take 1 move </a:t>
            </a:r>
            <a:r>
              <a:rPr lang="en-US" altLang="zh-TW" dirty="0">
                <a:ea typeface="新細明體" panose="02020500000000000000" pitchFamily="18" charset="-120"/>
                <a:sym typeface="Wingdings" pitchFamily="2" charset="2"/>
              </a:rPr>
              <a:t> swap (4, 1)</a:t>
            </a:r>
          </a:p>
          <a:p>
            <a:endParaRPr lang="en-US" altLang="zh-TW" dirty="0">
              <a:ea typeface="新細明體" panose="02020500000000000000" pitchFamily="18" charset="-120"/>
              <a:sym typeface="Wingdings" pitchFamily="2" charset="2"/>
            </a:endParaRPr>
          </a:p>
          <a:p>
            <a:endParaRPr lang="en-US" altLang="zh-TW" dirty="0">
              <a:ea typeface="新細明體" panose="02020500000000000000" pitchFamily="18" charset="-120"/>
              <a:sym typeface="Wingdings" pitchFamily="2" charset="2"/>
            </a:endParaRPr>
          </a:p>
          <a:p>
            <a:endParaRPr lang="en-US" altLang="zh-TW" dirty="0">
              <a:ea typeface="新細明體" panose="02020500000000000000" pitchFamily="18" charset="-120"/>
              <a:sym typeface="Wingdings" pitchFamily="2" charset="2"/>
            </a:endParaRPr>
          </a:p>
          <a:p>
            <a:endParaRPr lang="en-US" altLang="zh-TW" dirty="0">
              <a:ea typeface="新細明體" panose="02020500000000000000" pitchFamily="18" charset="-120"/>
              <a:sym typeface="Wingdings" pitchFamily="2" charset="2"/>
            </a:endParaRPr>
          </a:p>
          <a:p>
            <a:endParaRPr lang="en-US" altLang="zh-TW" dirty="0">
              <a:ea typeface="新細明體" panose="02020500000000000000" pitchFamily="18" charset="-120"/>
              <a:sym typeface="Wingdings" pitchFamily="2" charset="2"/>
            </a:endParaRPr>
          </a:p>
          <a:p>
            <a:r>
              <a:rPr lang="en-US" altLang="zh-TW" dirty="0">
                <a:ea typeface="新細明體" panose="02020500000000000000" pitchFamily="18" charset="-120"/>
                <a:sym typeface="Wingdings" pitchFamily="2" charset="2"/>
              </a:rPr>
              <a:t>Finally, we get the result? NO! We only go 1 iteration!</a:t>
            </a:r>
          </a:p>
          <a:p>
            <a:r>
              <a:rPr lang="en-US" altLang="zh-TW" dirty="0">
                <a:ea typeface="新細明體" panose="02020500000000000000" pitchFamily="18" charset="-120"/>
                <a:sym typeface="Wingdings" pitchFamily="2" charset="2"/>
              </a:rPr>
              <a:t>Move on to the next iteration until converged</a:t>
            </a:r>
          </a:p>
          <a:p>
            <a:endParaRPr lang="en-US" altLang="zh-TW" dirty="0">
              <a:ea typeface="新細明體" panose="02020500000000000000" pitchFamily="18" charset="-120"/>
              <a:sym typeface="Wingdings" pitchFamily="2" charset="2"/>
            </a:endParaRPr>
          </a:p>
          <a:p>
            <a:endParaRPr lang="en-US" dirty="0"/>
          </a:p>
        </p:txBody>
      </p:sp>
      <p:grpSp>
        <p:nvGrpSpPr>
          <p:cNvPr id="4" name="Group 4">
            <a:extLst>
              <a:ext uri="{FF2B5EF4-FFF2-40B4-BE49-F238E27FC236}">
                <a16:creationId xmlns:a16="http://schemas.microsoft.com/office/drawing/2014/main" id="{F3C3B465-B5EA-3744-8870-3A929E597E0A}"/>
              </a:ext>
            </a:extLst>
          </p:cNvPr>
          <p:cNvGrpSpPr>
            <a:grpSpLocks/>
          </p:cNvGrpSpPr>
          <p:nvPr/>
        </p:nvGrpSpPr>
        <p:grpSpPr bwMode="auto">
          <a:xfrm>
            <a:off x="5524500" y="1981200"/>
            <a:ext cx="1714500" cy="2438400"/>
            <a:chOff x="852" y="1488"/>
            <a:chExt cx="1080" cy="1536"/>
          </a:xfrm>
        </p:grpSpPr>
        <p:sp>
          <p:nvSpPr>
            <p:cNvPr id="5" name="Oval 5">
              <a:extLst>
                <a:ext uri="{FF2B5EF4-FFF2-40B4-BE49-F238E27FC236}">
                  <a16:creationId xmlns:a16="http://schemas.microsoft.com/office/drawing/2014/main" id="{6B870092-EF59-9B44-9DC7-EF0B40A29CA2}"/>
                </a:ext>
              </a:extLst>
            </p:cNvPr>
            <p:cNvSpPr>
              <a:spLocks noChangeArrowheads="1"/>
            </p:cNvSpPr>
            <p:nvPr/>
          </p:nvSpPr>
          <p:spPr bwMode="auto">
            <a:xfrm>
              <a:off x="864"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1</a:t>
              </a:r>
            </a:p>
          </p:txBody>
        </p:sp>
        <p:sp>
          <p:nvSpPr>
            <p:cNvPr id="6" name="Oval 6">
              <a:extLst>
                <a:ext uri="{FF2B5EF4-FFF2-40B4-BE49-F238E27FC236}">
                  <a16:creationId xmlns:a16="http://schemas.microsoft.com/office/drawing/2014/main" id="{4F0320CA-4A34-8F44-A121-564DDA40D97E}"/>
                </a:ext>
              </a:extLst>
            </p:cNvPr>
            <p:cNvSpPr>
              <a:spLocks noChangeArrowheads="1"/>
            </p:cNvSpPr>
            <p:nvPr/>
          </p:nvSpPr>
          <p:spPr bwMode="auto">
            <a:xfrm>
              <a:off x="864" y="158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2</a:t>
              </a:r>
            </a:p>
          </p:txBody>
        </p:sp>
        <p:sp>
          <p:nvSpPr>
            <p:cNvPr id="7" name="Oval 7">
              <a:extLst>
                <a:ext uri="{FF2B5EF4-FFF2-40B4-BE49-F238E27FC236}">
                  <a16:creationId xmlns:a16="http://schemas.microsoft.com/office/drawing/2014/main" id="{BD6D07DE-8124-B94D-89DC-25DEE635897A}"/>
                </a:ext>
              </a:extLst>
            </p:cNvPr>
            <p:cNvSpPr>
              <a:spLocks noChangeArrowheads="1"/>
            </p:cNvSpPr>
            <p:nvPr/>
          </p:nvSpPr>
          <p:spPr bwMode="auto">
            <a:xfrm>
              <a:off x="864"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8" name="Oval 8">
              <a:extLst>
                <a:ext uri="{FF2B5EF4-FFF2-40B4-BE49-F238E27FC236}">
                  <a16:creationId xmlns:a16="http://schemas.microsoft.com/office/drawing/2014/main" id="{F5233EBA-D5F2-0044-A3D7-37571D236092}"/>
                </a:ext>
              </a:extLst>
            </p:cNvPr>
            <p:cNvSpPr>
              <a:spLocks noChangeArrowheads="1"/>
            </p:cNvSpPr>
            <p:nvPr/>
          </p:nvSpPr>
          <p:spPr bwMode="auto">
            <a:xfrm>
              <a:off x="1632" y="158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4</a:t>
              </a:r>
            </a:p>
          </p:txBody>
        </p:sp>
        <p:sp>
          <p:nvSpPr>
            <p:cNvPr id="9" name="Oval 9">
              <a:extLst>
                <a:ext uri="{FF2B5EF4-FFF2-40B4-BE49-F238E27FC236}">
                  <a16:creationId xmlns:a16="http://schemas.microsoft.com/office/drawing/2014/main" id="{E4E6224D-017F-514C-AEB8-6C130031CFAA}"/>
                </a:ext>
              </a:extLst>
            </p:cNvPr>
            <p:cNvSpPr>
              <a:spLocks noChangeArrowheads="1"/>
            </p:cNvSpPr>
            <p:nvPr/>
          </p:nvSpPr>
          <p:spPr bwMode="auto">
            <a:xfrm>
              <a:off x="1632" y="211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5</a:t>
              </a:r>
            </a:p>
          </p:txBody>
        </p:sp>
        <p:sp>
          <p:nvSpPr>
            <p:cNvPr id="10" name="Oval 10">
              <a:extLst>
                <a:ext uri="{FF2B5EF4-FFF2-40B4-BE49-F238E27FC236}">
                  <a16:creationId xmlns:a16="http://schemas.microsoft.com/office/drawing/2014/main" id="{0EFA461E-E719-B94B-8E04-12DC7876DB2C}"/>
                </a:ext>
              </a:extLst>
            </p:cNvPr>
            <p:cNvSpPr>
              <a:spLocks noChangeArrowheads="1"/>
            </p:cNvSpPr>
            <p:nvPr/>
          </p:nvSpPr>
          <p:spPr bwMode="auto">
            <a:xfrm>
              <a:off x="1632" y="2640"/>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cxnSp>
          <p:nvCxnSpPr>
            <p:cNvPr id="11" name="AutoShape 11">
              <a:extLst>
                <a:ext uri="{FF2B5EF4-FFF2-40B4-BE49-F238E27FC236}">
                  <a16:creationId xmlns:a16="http://schemas.microsoft.com/office/drawing/2014/main" id="{379C9157-9DDD-4A42-A819-93ABCF03A5F3}"/>
                </a:ext>
              </a:extLst>
            </p:cNvPr>
            <p:cNvCxnSpPr>
              <a:cxnSpLocks noChangeShapeType="1"/>
              <a:stCxn id="6" idx="4"/>
              <a:endCxn id="7" idx="0"/>
            </p:cNvCxnSpPr>
            <p:nvPr/>
          </p:nvCxnSpPr>
          <p:spPr bwMode="auto">
            <a:xfrm rot="5400000">
              <a:off x="894" y="1992"/>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AutoShape 12">
              <a:extLst>
                <a:ext uri="{FF2B5EF4-FFF2-40B4-BE49-F238E27FC236}">
                  <a16:creationId xmlns:a16="http://schemas.microsoft.com/office/drawing/2014/main" id="{56A2C10E-979A-EC45-8265-81F59C9C520F}"/>
                </a:ext>
              </a:extLst>
            </p:cNvPr>
            <p:cNvCxnSpPr>
              <a:cxnSpLocks noChangeShapeType="1"/>
              <a:stCxn id="9" idx="4"/>
              <a:endCxn id="10" idx="0"/>
            </p:cNvCxnSpPr>
            <p:nvPr/>
          </p:nvCxnSpPr>
          <p:spPr bwMode="auto">
            <a:xfrm rot="5400000">
              <a:off x="1662" y="2520"/>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Line 13">
              <a:extLst>
                <a:ext uri="{FF2B5EF4-FFF2-40B4-BE49-F238E27FC236}">
                  <a16:creationId xmlns:a16="http://schemas.microsoft.com/office/drawing/2014/main" id="{D2F61985-D491-9548-8ACD-9D6AA508ADE4}"/>
                </a:ext>
              </a:extLst>
            </p:cNvPr>
            <p:cNvSpPr>
              <a:spLocks noChangeShapeType="1"/>
            </p:cNvSpPr>
            <p:nvPr/>
          </p:nvSpPr>
          <p:spPr bwMode="auto">
            <a:xfrm>
              <a:off x="1392" y="1488"/>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cxnSp>
          <p:nvCxnSpPr>
            <p:cNvPr id="14" name="AutoShape 14">
              <a:extLst>
                <a:ext uri="{FF2B5EF4-FFF2-40B4-BE49-F238E27FC236}">
                  <a16:creationId xmlns:a16="http://schemas.microsoft.com/office/drawing/2014/main" id="{4054CB33-B054-A347-B9F2-520A529B0E85}"/>
                </a:ext>
              </a:extLst>
            </p:cNvPr>
            <p:cNvCxnSpPr>
              <a:cxnSpLocks noChangeShapeType="1"/>
              <a:stCxn id="6" idx="2"/>
              <a:endCxn id="5" idx="2"/>
            </p:cNvCxnSpPr>
            <p:nvPr/>
          </p:nvCxnSpPr>
          <p:spPr bwMode="auto">
            <a:xfrm rot="10800000" flipV="1">
              <a:off x="852" y="1728"/>
              <a:ext cx="6" cy="1056"/>
            </a:xfrm>
            <a:prstGeom prst="curvedConnector3">
              <a:avLst>
                <a:gd name="adj1" fmla="val 23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15">
              <a:extLst>
                <a:ext uri="{FF2B5EF4-FFF2-40B4-BE49-F238E27FC236}">
                  <a16:creationId xmlns:a16="http://schemas.microsoft.com/office/drawing/2014/main" id="{BA414FE7-EE2A-D946-A60F-F4D7A164F159}"/>
                </a:ext>
              </a:extLst>
            </p:cNvPr>
            <p:cNvCxnSpPr>
              <a:cxnSpLocks noChangeShapeType="1"/>
              <a:stCxn id="6" idx="6"/>
              <a:endCxn id="8" idx="2"/>
            </p:cNvCxnSpPr>
            <p:nvPr/>
          </p:nvCxnSpPr>
          <p:spPr bwMode="auto">
            <a:xfrm>
              <a:off x="1158" y="1728"/>
              <a:ext cx="462"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AutoShape 16">
              <a:extLst>
                <a:ext uri="{FF2B5EF4-FFF2-40B4-BE49-F238E27FC236}">
                  <a16:creationId xmlns:a16="http://schemas.microsoft.com/office/drawing/2014/main" id="{682084D2-A8A4-8E4C-87D1-F678DA2FC9D2}"/>
                </a:ext>
              </a:extLst>
            </p:cNvPr>
            <p:cNvCxnSpPr>
              <a:cxnSpLocks noChangeShapeType="1"/>
              <a:stCxn id="8" idx="6"/>
              <a:endCxn id="9" idx="6"/>
            </p:cNvCxnSpPr>
            <p:nvPr/>
          </p:nvCxnSpPr>
          <p:spPr bwMode="auto">
            <a:xfrm flipH="1">
              <a:off x="1926" y="1728"/>
              <a:ext cx="6" cy="528"/>
            </a:xfrm>
            <a:prstGeom prst="curvedConnector3">
              <a:avLst>
                <a:gd name="adj1" fmla="val -22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AutoShape 17">
              <a:extLst>
                <a:ext uri="{FF2B5EF4-FFF2-40B4-BE49-F238E27FC236}">
                  <a16:creationId xmlns:a16="http://schemas.microsoft.com/office/drawing/2014/main" id="{E532195B-52C9-0D4B-9D63-DC144F656609}"/>
                </a:ext>
              </a:extLst>
            </p:cNvPr>
            <p:cNvCxnSpPr>
              <a:cxnSpLocks noChangeShapeType="1"/>
              <a:stCxn id="8" idx="6"/>
              <a:endCxn id="10" idx="6"/>
            </p:cNvCxnSpPr>
            <p:nvPr/>
          </p:nvCxnSpPr>
          <p:spPr bwMode="auto">
            <a:xfrm flipH="1">
              <a:off x="1926" y="1728"/>
              <a:ext cx="6" cy="1056"/>
            </a:xfrm>
            <a:prstGeom prst="curvedConnector3">
              <a:avLst>
                <a:gd name="adj1" fmla="val -435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8" name="Group 20">
            <a:extLst>
              <a:ext uri="{FF2B5EF4-FFF2-40B4-BE49-F238E27FC236}">
                <a16:creationId xmlns:a16="http://schemas.microsoft.com/office/drawing/2014/main" id="{C9A76BC8-9E74-2545-86FE-65C06D0F84C0}"/>
              </a:ext>
            </a:extLst>
          </p:cNvPr>
          <p:cNvGrpSpPr>
            <a:grpSpLocks noChangeAspect="1"/>
          </p:cNvGrpSpPr>
          <p:nvPr/>
        </p:nvGrpSpPr>
        <p:grpSpPr bwMode="auto">
          <a:xfrm>
            <a:off x="2047875" y="1981200"/>
            <a:ext cx="1685925" cy="2438400"/>
            <a:chOff x="858" y="1920"/>
            <a:chExt cx="1062" cy="1536"/>
          </a:xfrm>
        </p:grpSpPr>
        <p:sp>
          <p:nvSpPr>
            <p:cNvPr id="19" name="Oval 21">
              <a:extLst>
                <a:ext uri="{FF2B5EF4-FFF2-40B4-BE49-F238E27FC236}">
                  <a16:creationId xmlns:a16="http://schemas.microsoft.com/office/drawing/2014/main" id="{9BE55789-0A6B-8349-8CD7-DB7E08EB953F}"/>
                </a:ext>
              </a:extLst>
            </p:cNvPr>
            <p:cNvSpPr>
              <a:spLocks noChangeAspect="1" noChangeArrowheads="1"/>
            </p:cNvSpPr>
            <p:nvPr/>
          </p:nvSpPr>
          <p:spPr bwMode="auto">
            <a:xfrm>
              <a:off x="1632" y="2016"/>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1</a:t>
              </a:r>
            </a:p>
          </p:txBody>
        </p:sp>
        <p:sp>
          <p:nvSpPr>
            <p:cNvPr id="20" name="Oval 22">
              <a:extLst>
                <a:ext uri="{FF2B5EF4-FFF2-40B4-BE49-F238E27FC236}">
                  <a16:creationId xmlns:a16="http://schemas.microsoft.com/office/drawing/2014/main" id="{67B10581-EB25-2F4A-9A70-E4565429209A}"/>
                </a:ext>
              </a:extLst>
            </p:cNvPr>
            <p:cNvSpPr>
              <a:spLocks noChangeAspect="1" noChangeArrowheads="1"/>
            </p:cNvSpPr>
            <p:nvPr/>
          </p:nvSpPr>
          <p:spPr bwMode="auto">
            <a:xfrm>
              <a:off x="864" y="2016"/>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2</a:t>
              </a:r>
            </a:p>
          </p:txBody>
        </p:sp>
        <p:sp>
          <p:nvSpPr>
            <p:cNvPr id="21" name="Oval 23">
              <a:extLst>
                <a:ext uri="{FF2B5EF4-FFF2-40B4-BE49-F238E27FC236}">
                  <a16:creationId xmlns:a16="http://schemas.microsoft.com/office/drawing/2014/main" id="{1851EB20-B5BE-2147-BDB0-F9FAB08FFAB2}"/>
                </a:ext>
              </a:extLst>
            </p:cNvPr>
            <p:cNvSpPr>
              <a:spLocks noChangeAspect="1" noChangeArrowheads="1"/>
            </p:cNvSpPr>
            <p:nvPr/>
          </p:nvSpPr>
          <p:spPr bwMode="auto">
            <a:xfrm>
              <a:off x="864" y="254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3</a:t>
              </a:r>
            </a:p>
          </p:txBody>
        </p:sp>
        <p:sp>
          <p:nvSpPr>
            <p:cNvPr id="22" name="Oval 24">
              <a:extLst>
                <a:ext uri="{FF2B5EF4-FFF2-40B4-BE49-F238E27FC236}">
                  <a16:creationId xmlns:a16="http://schemas.microsoft.com/office/drawing/2014/main" id="{6B797A75-E8FA-E647-9495-DD92D7FB9D1C}"/>
                </a:ext>
              </a:extLst>
            </p:cNvPr>
            <p:cNvSpPr>
              <a:spLocks noChangeAspect="1" noChangeArrowheads="1"/>
            </p:cNvSpPr>
            <p:nvPr/>
          </p:nvSpPr>
          <p:spPr bwMode="auto">
            <a:xfrm>
              <a:off x="864" y="307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4</a:t>
              </a:r>
            </a:p>
          </p:txBody>
        </p:sp>
        <p:sp>
          <p:nvSpPr>
            <p:cNvPr id="23" name="Oval 25">
              <a:extLst>
                <a:ext uri="{FF2B5EF4-FFF2-40B4-BE49-F238E27FC236}">
                  <a16:creationId xmlns:a16="http://schemas.microsoft.com/office/drawing/2014/main" id="{3E09D1B3-594D-F841-B780-4BCF6B2FEB3D}"/>
                </a:ext>
              </a:extLst>
            </p:cNvPr>
            <p:cNvSpPr>
              <a:spLocks noChangeAspect="1" noChangeArrowheads="1"/>
            </p:cNvSpPr>
            <p:nvPr/>
          </p:nvSpPr>
          <p:spPr bwMode="auto">
            <a:xfrm>
              <a:off x="1632" y="2544"/>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5</a:t>
              </a:r>
            </a:p>
          </p:txBody>
        </p:sp>
        <p:sp>
          <p:nvSpPr>
            <p:cNvPr id="24" name="Oval 26">
              <a:extLst>
                <a:ext uri="{FF2B5EF4-FFF2-40B4-BE49-F238E27FC236}">
                  <a16:creationId xmlns:a16="http://schemas.microsoft.com/office/drawing/2014/main" id="{E1B06255-11D8-F140-AB74-C3F859C6B31E}"/>
                </a:ext>
              </a:extLst>
            </p:cNvPr>
            <p:cNvSpPr>
              <a:spLocks noChangeAspect="1" noChangeArrowheads="1"/>
            </p:cNvSpPr>
            <p:nvPr/>
          </p:nvSpPr>
          <p:spPr bwMode="auto">
            <a:xfrm>
              <a:off x="1632" y="3072"/>
              <a:ext cx="288" cy="28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sz="2000">
                  <a:ea typeface="新細明體" panose="02020500000000000000" pitchFamily="18" charset="-120"/>
                </a:rPr>
                <a:t>6</a:t>
              </a:r>
            </a:p>
          </p:txBody>
        </p:sp>
        <p:cxnSp>
          <p:nvCxnSpPr>
            <p:cNvPr id="25" name="AutoShape 27">
              <a:extLst>
                <a:ext uri="{FF2B5EF4-FFF2-40B4-BE49-F238E27FC236}">
                  <a16:creationId xmlns:a16="http://schemas.microsoft.com/office/drawing/2014/main" id="{F850ABE2-D649-7B4B-B94F-CF2EB3E313EB}"/>
                </a:ext>
              </a:extLst>
            </p:cNvPr>
            <p:cNvCxnSpPr>
              <a:cxnSpLocks noChangeAspect="1" noChangeShapeType="1"/>
              <a:stCxn id="20" idx="4"/>
              <a:endCxn id="21" idx="0"/>
            </p:cNvCxnSpPr>
            <p:nvPr/>
          </p:nvCxnSpPr>
          <p:spPr bwMode="auto">
            <a:xfrm rot="5400000">
              <a:off x="894" y="2424"/>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AutoShape 28">
              <a:extLst>
                <a:ext uri="{FF2B5EF4-FFF2-40B4-BE49-F238E27FC236}">
                  <a16:creationId xmlns:a16="http://schemas.microsoft.com/office/drawing/2014/main" id="{A4E02C90-ACFF-8044-8106-16761799DFDC}"/>
                </a:ext>
              </a:extLst>
            </p:cNvPr>
            <p:cNvCxnSpPr>
              <a:cxnSpLocks noChangeAspect="1" noChangeShapeType="1"/>
              <a:stCxn id="20" idx="2"/>
              <a:endCxn id="22" idx="2"/>
            </p:cNvCxnSpPr>
            <p:nvPr/>
          </p:nvCxnSpPr>
          <p:spPr bwMode="auto">
            <a:xfrm rot="10800000" flipH="1" flipV="1">
              <a:off x="858" y="2160"/>
              <a:ext cx="1" cy="1056"/>
            </a:xfrm>
            <a:prstGeom prst="curvedConnector3">
              <a:avLst>
                <a:gd name="adj1" fmla="val -13800000"/>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AutoShape 29">
              <a:extLst>
                <a:ext uri="{FF2B5EF4-FFF2-40B4-BE49-F238E27FC236}">
                  <a16:creationId xmlns:a16="http://schemas.microsoft.com/office/drawing/2014/main" id="{45CAEEC8-DC26-5B42-8CFD-89A11749B5A4}"/>
                </a:ext>
              </a:extLst>
            </p:cNvPr>
            <p:cNvCxnSpPr>
              <a:cxnSpLocks noChangeAspect="1" noChangeShapeType="1"/>
              <a:stCxn id="20" idx="6"/>
              <a:endCxn id="19" idx="2"/>
            </p:cNvCxnSpPr>
            <p:nvPr/>
          </p:nvCxnSpPr>
          <p:spPr bwMode="auto">
            <a:xfrm>
              <a:off x="1158" y="2160"/>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AutoShape 30">
              <a:extLst>
                <a:ext uri="{FF2B5EF4-FFF2-40B4-BE49-F238E27FC236}">
                  <a16:creationId xmlns:a16="http://schemas.microsoft.com/office/drawing/2014/main" id="{8D1BAB6C-C99D-1045-A905-F54828F3183F}"/>
                </a:ext>
              </a:extLst>
            </p:cNvPr>
            <p:cNvCxnSpPr>
              <a:cxnSpLocks noChangeAspect="1" noChangeShapeType="1"/>
              <a:stCxn id="23" idx="4"/>
              <a:endCxn id="24" idx="0"/>
            </p:cNvCxnSpPr>
            <p:nvPr/>
          </p:nvCxnSpPr>
          <p:spPr bwMode="auto">
            <a:xfrm rot="5400000">
              <a:off x="1662" y="2952"/>
              <a:ext cx="22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AutoShape 31">
              <a:extLst>
                <a:ext uri="{FF2B5EF4-FFF2-40B4-BE49-F238E27FC236}">
                  <a16:creationId xmlns:a16="http://schemas.microsoft.com/office/drawing/2014/main" id="{4CDFC79A-3261-0341-B6FB-1F11CCCDE120}"/>
                </a:ext>
              </a:extLst>
            </p:cNvPr>
            <p:cNvCxnSpPr>
              <a:cxnSpLocks noChangeAspect="1" noChangeShapeType="1"/>
              <a:stCxn id="23" idx="2"/>
              <a:endCxn id="22" idx="6"/>
            </p:cNvCxnSpPr>
            <p:nvPr/>
          </p:nvCxnSpPr>
          <p:spPr bwMode="auto">
            <a:xfrm flipH="1">
              <a:off x="1158" y="2688"/>
              <a:ext cx="468" cy="528"/>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AutoShape 32">
              <a:extLst>
                <a:ext uri="{FF2B5EF4-FFF2-40B4-BE49-F238E27FC236}">
                  <a16:creationId xmlns:a16="http://schemas.microsoft.com/office/drawing/2014/main" id="{6417028B-1766-B940-AAC1-96DA1558F33F}"/>
                </a:ext>
              </a:extLst>
            </p:cNvPr>
            <p:cNvCxnSpPr>
              <a:cxnSpLocks noChangeAspect="1" noChangeShapeType="1"/>
              <a:stCxn id="22" idx="6"/>
              <a:endCxn id="24" idx="2"/>
            </p:cNvCxnSpPr>
            <p:nvPr/>
          </p:nvCxnSpPr>
          <p:spPr bwMode="auto">
            <a:xfrm>
              <a:off x="1158" y="3216"/>
              <a:ext cx="468" cy="0"/>
            </a:xfrm>
            <a:prstGeom prst="straightConnector1">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Line 33">
              <a:extLst>
                <a:ext uri="{FF2B5EF4-FFF2-40B4-BE49-F238E27FC236}">
                  <a16:creationId xmlns:a16="http://schemas.microsoft.com/office/drawing/2014/main" id="{AE105A3E-6263-5A4D-BCF3-ABBF121C07DB}"/>
                </a:ext>
              </a:extLst>
            </p:cNvPr>
            <p:cNvSpPr>
              <a:spLocks noChangeAspect="1" noChangeShapeType="1"/>
            </p:cNvSpPr>
            <p:nvPr/>
          </p:nvSpPr>
          <p:spPr bwMode="auto">
            <a:xfrm>
              <a:off x="1392" y="1920"/>
              <a:ext cx="0" cy="1536"/>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32" name="AutoShape 34">
            <a:extLst>
              <a:ext uri="{FF2B5EF4-FFF2-40B4-BE49-F238E27FC236}">
                <a16:creationId xmlns:a16="http://schemas.microsoft.com/office/drawing/2014/main" id="{0952AC26-AC50-9646-A498-34FD219887CE}"/>
              </a:ext>
            </a:extLst>
          </p:cNvPr>
          <p:cNvSpPr>
            <a:spLocks noChangeArrowheads="1"/>
          </p:cNvSpPr>
          <p:nvPr/>
        </p:nvSpPr>
        <p:spPr bwMode="auto">
          <a:xfrm>
            <a:off x="4114800" y="3048000"/>
            <a:ext cx="914400" cy="304800"/>
          </a:xfrm>
          <a:prstGeom prst="rightArrow">
            <a:avLst>
              <a:gd name="adj1" fmla="val 50000"/>
              <a:gd name="adj2" fmla="val 75000"/>
            </a:avLst>
          </a:prstGeom>
          <a:solidFill>
            <a:schemeClr val="accent2"/>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Tree>
    <p:extLst>
      <p:ext uri="{BB962C8B-B14F-4D97-AF65-F5344CB8AC3E}">
        <p14:creationId xmlns:p14="http://schemas.microsoft.com/office/powerpoint/2010/main" val="2906858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dissolv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EEE15-869A-BD42-8B50-828BD9E7F666}"/>
              </a:ext>
            </a:extLst>
          </p:cNvPr>
          <p:cNvSpPr>
            <a:spLocks noGrp="1"/>
          </p:cNvSpPr>
          <p:nvPr>
            <p:ph type="title"/>
          </p:nvPr>
        </p:nvSpPr>
        <p:spPr/>
        <p:txBody>
          <a:bodyPr/>
          <a:lstStyle/>
          <a:p>
            <a:r>
              <a:rPr lang="en-US" dirty="0"/>
              <a:t>Recap: KL Algorithm</a:t>
            </a:r>
          </a:p>
        </p:txBody>
      </p:sp>
      <p:sp>
        <p:nvSpPr>
          <p:cNvPr id="3" name="Content Placeholder 2">
            <a:extLst>
              <a:ext uri="{FF2B5EF4-FFF2-40B4-BE49-F238E27FC236}">
                <a16:creationId xmlns:a16="http://schemas.microsoft.com/office/drawing/2014/main" id="{20120C1B-17EB-7349-B182-B6F37E537817}"/>
              </a:ext>
            </a:extLst>
          </p:cNvPr>
          <p:cNvSpPr>
            <a:spLocks noGrp="1"/>
          </p:cNvSpPr>
          <p:nvPr>
            <p:ph idx="1"/>
          </p:nvPr>
        </p:nvSpPr>
        <p:spPr/>
        <p:txBody>
          <a:bodyPr>
            <a:normAutofit lnSpcReduction="10000"/>
          </a:bodyPr>
          <a:lstStyle/>
          <a:p>
            <a:pPr eaLnBrk="1" hangingPunct="1">
              <a:lnSpc>
                <a:spcPct val="90000"/>
              </a:lnSpc>
            </a:pPr>
            <a:r>
              <a:rPr lang="en-US" altLang="zh-TW" dirty="0">
                <a:ea typeface="新細明體" panose="02020500000000000000" pitchFamily="18" charset="-120"/>
              </a:rPr>
              <a:t>Start with any initial legal partitions X and Y</a:t>
            </a:r>
          </a:p>
          <a:p>
            <a:pPr eaLnBrk="1" hangingPunct="1">
              <a:lnSpc>
                <a:spcPct val="90000"/>
              </a:lnSpc>
            </a:pPr>
            <a:r>
              <a:rPr lang="en-US" altLang="zh-TW" dirty="0">
                <a:ea typeface="新細明體" panose="02020500000000000000" pitchFamily="18" charset="-120"/>
              </a:rPr>
              <a:t>A </a:t>
            </a:r>
            <a:r>
              <a:rPr lang="en-US" altLang="zh-TW" u="sng" dirty="0">
                <a:ea typeface="新細明體" panose="02020500000000000000" pitchFamily="18" charset="-120"/>
              </a:rPr>
              <a:t>pass</a:t>
            </a:r>
            <a:r>
              <a:rPr lang="en-US" altLang="zh-TW" dirty="0">
                <a:ea typeface="新細明體" panose="02020500000000000000" pitchFamily="18" charset="-120"/>
              </a:rPr>
              <a:t> (exchanging each vertex exactly once) is as follows:</a:t>
            </a:r>
          </a:p>
          <a:p>
            <a:pPr marL="0" indent="0" eaLnBrk="1" hangingPunct="1">
              <a:lnSpc>
                <a:spcPct val="90000"/>
              </a:lnSpc>
              <a:buNone/>
            </a:pPr>
            <a:endParaRPr lang="en-US" altLang="zh-TW" dirty="0">
              <a:ea typeface="新細明體" panose="02020500000000000000" pitchFamily="18" charset="-120"/>
            </a:endParaRPr>
          </a:p>
          <a:p>
            <a:pPr lvl="1" eaLnBrk="1" hangingPunct="1">
              <a:lnSpc>
                <a:spcPct val="90000"/>
              </a:lnSpc>
              <a:buFontTx/>
              <a:buNone/>
            </a:pPr>
            <a:r>
              <a:rPr lang="en-US" altLang="zh-TW" dirty="0">
                <a:solidFill>
                  <a:srgbClr val="0070C0"/>
                </a:solidFill>
                <a:ea typeface="新細明體" panose="02020500000000000000" pitchFamily="18" charset="-120"/>
              </a:rPr>
              <a:t>1. For </a:t>
            </a:r>
            <a:r>
              <a:rPr lang="en-US" altLang="zh-TW" dirty="0" err="1">
                <a:solidFill>
                  <a:srgbClr val="0070C0"/>
                </a:solidFill>
                <a:ea typeface="新細明體" panose="02020500000000000000" pitchFamily="18" charset="-120"/>
              </a:rPr>
              <a:t>i</a:t>
            </a:r>
            <a:r>
              <a:rPr lang="en-US" altLang="zh-TW" dirty="0">
                <a:solidFill>
                  <a:srgbClr val="0070C0"/>
                </a:solidFill>
                <a:ea typeface="新細明體" panose="02020500000000000000" pitchFamily="18" charset="-120"/>
              </a:rPr>
              <a:t> := 1 to n do</a:t>
            </a:r>
          </a:p>
          <a:p>
            <a:pPr lvl="1" eaLnBrk="1" hangingPunct="1">
              <a:lnSpc>
                <a:spcPct val="90000"/>
              </a:lnSpc>
              <a:buFontTx/>
              <a:buNone/>
            </a:pPr>
            <a:r>
              <a:rPr lang="en-US" altLang="zh-TW" dirty="0">
                <a:solidFill>
                  <a:srgbClr val="0070C0"/>
                </a:solidFill>
                <a:ea typeface="新細明體" panose="02020500000000000000" pitchFamily="18" charset="-120"/>
              </a:rPr>
              <a:t>      From the unlocked (unexchanged) vertices,</a:t>
            </a:r>
          </a:p>
          <a:p>
            <a:pPr lvl="1" eaLnBrk="1" hangingPunct="1">
              <a:lnSpc>
                <a:spcPct val="90000"/>
              </a:lnSpc>
              <a:buFontTx/>
              <a:buNone/>
            </a:pPr>
            <a:r>
              <a:rPr lang="en-US" altLang="zh-TW" dirty="0">
                <a:solidFill>
                  <a:srgbClr val="0070C0"/>
                </a:solidFill>
                <a:ea typeface="新細明體" panose="02020500000000000000" pitchFamily="18" charset="-120"/>
              </a:rPr>
              <a:t>        choose a pair (A,B) </a:t>
            </a:r>
            <a:r>
              <a:rPr lang="en-US" altLang="zh-TW" dirty="0" err="1">
                <a:solidFill>
                  <a:srgbClr val="0070C0"/>
                </a:solidFill>
                <a:ea typeface="新細明體" panose="02020500000000000000" pitchFamily="18" charset="-120"/>
              </a:rPr>
              <a:t>s.t.</a:t>
            </a:r>
            <a:r>
              <a:rPr lang="en-US" altLang="zh-TW" dirty="0">
                <a:solidFill>
                  <a:srgbClr val="0070C0"/>
                </a:solidFill>
                <a:ea typeface="新細明體" panose="02020500000000000000" pitchFamily="18" charset="-120"/>
              </a:rPr>
              <a:t> gain(A,B) is largest </a:t>
            </a:r>
            <a:r>
              <a:rPr lang="en-US" altLang="zh-TW" dirty="0">
                <a:solidFill>
                  <a:srgbClr val="FF0000"/>
                </a:solidFill>
                <a:ea typeface="新細明體" panose="02020500000000000000" pitchFamily="18" charset="-120"/>
              </a:rPr>
              <a:t>(greedy)</a:t>
            </a:r>
          </a:p>
          <a:p>
            <a:pPr lvl="1" eaLnBrk="1" hangingPunct="1">
              <a:lnSpc>
                <a:spcPct val="90000"/>
              </a:lnSpc>
              <a:buFontTx/>
              <a:buNone/>
            </a:pPr>
            <a:r>
              <a:rPr lang="en-US" altLang="zh-TW" dirty="0">
                <a:solidFill>
                  <a:srgbClr val="0070C0"/>
                </a:solidFill>
                <a:ea typeface="新細明體" panose="02020500000000000000" pitchFamily="18" charset="-120"/>
              </a:rPr>
              <a:t>      Exchange and Lock A, B</a:t>
            </a:r>
          </a:p>
          <a:p>
            <a:pPr lvl="1" eaLnBrk="1" hangingPunct="1">
              <a:lnSpc>
                <a:spcPct val="90000"/>
              </a:lnSpc>
              <a:buFontTx/>
              <a:buNone/>
            </a:pPr>
            <a:r>
              <a:rPr lang="en-US" altLang="zh-TW" dirty="0">
                <a:solidFill>
                  <a:srgbClr val="0070C0"/>
                </a:solidFill>
                <a:ea typeface="新細明體" panose="02020500000000000000" pitchFamily="18" charset="-120"/>
              </a:rPr>
              <a:t>      Let </a:t>
            </a:r>
            <a:r>
              <a:rPr lang="en-US" altLang="zh-TW" dirty="0" err="1">
                <a:solidFill>
                  <a:srgbClr val="0070C0"/>
                </a:solidFill>
                <a:ea typeface="新細明體" panose="02020500000000000000" pitchFamily="18" charset="-120"/>
              </a:rPr>
              <a:t>g</a:t>
            </a:r>
            <a:r>
              <a:rPr lang="en-US" altLang="zh-TW" baseline="-25000" dirty="0" err="1">
                <a:solidFill>
                  <a:srgbClr val="0070C0"/>
                </a:solidFill>
                <a:ea typeface="新細明體" panose="02020500000000000000" pitchFamily="18" charset="-120"/>
              </a:rPr>
              <a:t>i</a:t>
            </a:r>
            <a:r>
              <a:rPr lang="en-US" altLang="zh-TW" dirty="0">
                <a:solidFill>
                  <a:srgbClr val="0070C0"/>
                </a:solidFill>
                <a:ea typeface="新細明體" panose="02020500000000000000" pitchFamily="18" charset="-120"/>
              </a:rPr>
              <a:t> = gain(A,B)</a:t>
            </a:r>
          </a:p>
          <a:p>
            <a:pPr lvl="1" eaLnBrk="1" hangingPunct="1">
              <a:lnSpc>
                <a:spcPct val="90000"/>
              </a:lnSpc>
              <a:buFontTx/>
              <a:buNone/>
            </a:pPr>
            <a:r>
              <a:rPr lang="en-US" altLang="zh-TW" dirty="0">
                <a:solidFill>
                  <a:srgbClr val="0070C0"/>
                </a:solidFill>
                <a:ea typeface="新細明體" panose="02020500000000000000" pitchFamily="18" charset="-120"/>
              </a:rPr>
              <a:t>2. Find the k </a:t>
            </a:r>
            <a:r>
              <a:rPr lang="en-US" altLang="zh-TW" dirty="0" err="1">
                <a:solidFill>
                  <a:srgbClr val="0070C0"/>
                </a:solidFill>
                <a:ea typeface="新細明體" panose="02020500000000000000" pitchFamily="18" charset="-120"/>
              </a:rPr>
              <a:t>s.t.</a:t>
            </a:r>
            <a:r>
              <a:rPr lang="en-US" altLang="zh-TW" dirty="0">
                <a:solidFill>
                  <a:srgbClr val="0070C0"/>
                </a:solidFill>
                <a:ea typeface="新細明體" panose="02020500000000000000" pitchFamily="18" charset="-120"/>
              </a:rPr>
              <a:t> G=g</a:t>
            </a:r>
            <a:r>
              <a:rPr lang="en-US" altLang="zh-TW" baseline="-25000" dirty="0">
                <a:solidFill>
                  <a:srgbClr val="0070C0"/>
                </a:solidFill>
                <a:ea typeface="新細明體" panose="02020500000000000000" pitchFamily="18" charset="-120"/>
              </a:rPr>
              <a:t>1</a:t>
            </a:r>
            <a:r>
              <a:rPr lang="en-US" altLang="zh-TW" dirty="0">
                <a:solidFill>
                  <a:srgbClr val="0070C0"/>
                </a:solidFill>
                <a:ea typeface="新細明體" panose="02020500000000000000" pitchFamily="18" charset="-120"/>
              </a:rPr>
              <a:t>+...+</a:t>
            </a:r>
            <a:r>
              <a:rPr lang="en-US" altLang="zh-TW" dirty="0" err="1">
                <a:solidFill>
                  <a:srgbClr val="0070C0"/>
                </a:solidFill>
                <a:ea typeface="新細明體" panose="02020500000000000000" pitchFamily="18" charset="-120"/>
              </a:rPr>
              <a:t>g</a:t>
            </a:r>
            <a:r>
              <a:rPr lang="en-US" altLang="zh-TW" baseline="-25000" dirty="0" err="1">
                <a:solidFill>
                  <a:srgbClr val="0070C0"/>
                </a:solidFill>
                <a:ea typeface="新細明體" panose="02020500000000000000" pitchFamily="18" charset="-120"/>
              </a:rPr>
              <a:t>k</a:t>
            </a:r>
            <a:r>
              <a:rPr lang="en-US" altLang="zh-TW" dirty="0">
                <a:solidFill>
                  <a:srgbClr val="0070C0"/>
                </a:solidFill>
                <a:ea typeface="新細明體" panose="02020500000000000000" pitchFamily="18" charset="-120"/>
              </a:rPr>
              <a:t> is maximized</a:t>
            </a:r>
          </a:p>
          <a:p>
            <a:pPr lvl="1" eaLnBrk="1" hangingPunct="1">
              <a:lnSpc>
                <a:spcPct val="90000"/>
              </a:lnSpc>
              <a:buFontTx/>
              <a:buNone/>
            </a:pPr>
            <a:r>
              <a:rPr lang="en-US" altLang="zh-TW" dirty="0">
                <a:solidFill>
                  <a:srgbClr val="0070C0"/>
                </a:solidFill>
                <a:ea typeface="新細明體" panose="02020500000000000000" pitchFamily="18" charset="-120"/>
              </a:rPr>
              <a:t>3. Switch the first k pairs</a:t>
            </a:r>
          </a:p>
          <a:p>
            <a:pPr lvl="1" eaLnBrk="1" hangingPunct="1">
              <a:lnSpc>
                <a:spcPct val="90000"/>
              </a:lnSpc>
              <a:buFontTx/>
              <a:buNone/>
            </a:pPr>
            <a:endParaRPr lang="en-US" altLang="zh-TW" dirty="0">
              <a:solidFill>
                <a:srgbClr val="0070C0"/>
              </a:solidFill>
              <a:ea typeface="新細明體" panose="02020500000000000000" pitchFamily="18" charset="-120"/>
            </a:endParaRPr>
          </a:p>
          <a:p>
            <a:pPr eaLnBrk="1" hangingPunct="1">
              <a:lnSpc>
                <a:spcPct val="90000"/>
              </a:lnSpc>
            </a:pPr>
            <a:r>
              <a:rPr lang="en-US" altLang="zh-TW" dirty="0">
                <a:ea typeface="新細明體" panose="02020500000000000000" pitchFamily="18" charset="-120"/>
              </a:rPr>
              <a:t>Repeat the pass until there is no improvement (G=0)</a:t>
            </a:r>
            <a:endParaRPr lang="en-US" dirty="0"/>
          </a:p>
        </p:txBody>
      </p:sp>
      <p:sp>
        <p:nvSpPr>
          <p:cNvPr id="4" name="Rectangle 3">
            <a:extLst>
              <a:ext uri="{FF2B5EF4-FFF2-40B4-BE49-F238E27FC236}">
                <a16:creationId xmlns:a16="http://schemas.microsoft.com/office/drawing/2014/main" id="{BA7DBAA8-9A2E-754D-B190-A7324F470DF5}"/>
              </a:ext>
            </a:extLst>
          </p:cNvPr>
          <p:cNvSpPr/>
          <p:nvPr/>
        </p:nvSpPr>
        <p:spPr>
          <a:xfrm>
            <a:off x="1006928" y="2607131"/>
            <a:ext cx="8262257" cy="2808514"/>
          </a:xfrm>
          <a:prstGeom prst="rect">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5" name="TextBox 4">
            <a:extLst>
              <a:ext uri="{FF2B5EF4-FFF2-40B4-BE49-F238E27FC236}">
                <a16:creationId xmlns:a16="http://schemas.microsoft.com/office/drawing/2014/main" id="{513D4AE1-0F94-584A-A9E9-7260790A8106}"/>
              </a:ext>
            </a:extLst>
          </p:cNvPr>
          <p:cNvSpPr txBox="1"/>
          <p:nvPr/>
        </p:nvSpPr>
        <p:spPr>
          <a:xfrm>
            <a:off x="9361713" y="2607131"/>
            <a:ext cx="1262910" cy="523220"/>
          </a:xfrm>
          <a:prstGeom prst="rect">
            <a:avLst/>
          </a:prstGeom>
          <a:noFill/>
        </p:spPr>
        <p:txBody>
          <a:bodyPr wrap="none" rtlCol="0">
            <a:spAutoFit/>
          </a:bodyPr>
          <a:lstStyle/>
          <a:p>
            <a:r>
              <a:rPr lang="en-US" sz="2800" u="sng" dirty="0">
                <a:latin typeface="Arial" panose="020B0604020202020204" pitchFamily="34" charset="0"/>
                <a:cs typeface="Arial" panose="020B0604020202020204" pitchFamily="34" charset="0"/>
              </a:rPr>
              <a:t>A pass</a:t>
            </a:r>
          </a:p>
        </p:txBody>
      </p:sp>
    </p:spTree>
    <p:extLst>
      <p:ext uri="{BB962C8B-B14F-4D97-AF65-F5344CB8AC3E}">
        <p14:creationId xmlns:p14="http://schemas.microsoft.com/office/powerpoint/2010/main" val="36982699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55371-EDD6-8643-98EF-D43054FA3332}"/>
              </a:ext>
            </a:extLst>
          </p:cNvPr>
          <p:cNvSpPr>
            <a:spLocks noGrp="1"/>
          </p:cNvSpPr>
          <p:nvPr>
            <p:ph type="title"/>
          </p:nvPr>
        </p:nvSpPr>
        <p:spPr/>
        <p:txBody>
          <a:bodyPr/>
          <a:lstStyle/>
          <a:p>
            <a:r>
              <a:rPr lang="en-US" dirty="0"/>
              <a:t>Time Complexity of KL Algorithm</a:t>
            </a:r>
          </a:p>
        </p:txBody>
      </p:sp>
      <p:sp>
        <p:nvSpPr>
          <p:cNvPr id="3" name="Content Placeholder 2">
            <a:extLst>
              <a:ext uri="{FF2B5EF4-FFF2-40B4-BE49-F238E27FC236}">
                <a16:creationId xmlns:a16="http://schemas.microsoft.com/office/drawing/2014/main" id="{C008DE38-5016-4E4A-BEBC-A592C6F95AEA}"/>
              </a:ext>
            </a:extLst>
          </p:cNvPr>
          <p:cNvSpPr>
            <a:spLocks noGrp="1"/>
          </p:cNvSpPr>
          <p:nvPr>
            <p:ph idx="1"/>
          </p:nvPr>
        </p:nvSpPr>
        <p:spPr/>
        <p:txBody>
          <a:bodyPr/>
          <a:lstStyle/>
          <a:p>
            <a:pPr eaLnBrk="1" hangingPunct="1"/>
            <a:r>
              <a:rPr lang="en-US" altLang="zh-TW" b="1" dirty="0">
                <a:ea typeface="新細明體" panose="02020500000000000000" pitchFamily="18" charset="-120"/>
              </a:rPr>
              <a:t>For each pass of KL</a:t>
            </a:r>
          </a:p>
          <a:p>
            <a:pPr lvl="1" eaLnBrk="1" hangingPunct="1"/>
            <a:r>
              <a:rPr lang="en-US" altLang="zh-TW" dirty="0">
                <a:ea typeface="新細明體" panose="02020500000000000000" pitchFamily="18" charset="-120"/>
              </a:rPr>
              <a:t>O(n</a:t>
            </a:r>
            <a:r>
              <a:rPr lang="en-US" altLang="zh-TW" baseline="30000" dirty="0">
                <a:ea typeface="新細明體" panose="02020500000000000000" pitchFamily="18" charset="-120"/>
              </a:rPr>
              <a:t>2</a:t>
            </a:r>
            <a:r>
              <a:rPr lang="en-US" altLang="zh-TW" dirty="0">
                <a:ea typeface="新細明體" panose="02020500000000000000" pitchFamily="18" charset="-120"/>
              </a:rPr>
              <a:t>) time to find the best pair to exchange</a:t>
            </a:r>
          </a:p>
          <a:p>
            <a:pPr lvl="1" eaLnBrk="1" hangingPunct="1"/>
            <a:r>
              <a:rPr lang="en-US" altLang="zh-TW" dirty="0">
                <a:ea typeface="新細明體" panose="02020500000000000000" pitchFamily="18" charset="-120"/>
              </a:rPr>
              <a:t>n pairs exchanged</a:t>
            </a:r>
          </a:p>
          <a:p>
            <a:pPr lvl="1" eaLnBrk="1" hangingPunct="1"/>
            <a:r>
              <a:rPr lang="en-US" altLang="zh-TW" dirty="0">
                <a:ea typeface="新細明體" panose="02020500000000000000" pitchFamily="18" charset="-120"/>
              </a:rPr>
              <a:t>Total time is O(n</a:t>
            </a:r>
            <a:r>
              <a:rPr lang="en-US" altLang="zh-TW" baseline="30000" dirty="0">
                <a:ea typeface="新細明體" panose="02020500000000000000" pitchFamily="18" charset="-120"/>
              </a:rPr>
              <a:t>3</a:t>
            </a:r>
            <a:r>
              <a:rPr lang="en-US" altLang="zh-TW" dirty="0">
                <a:ea typeface="新細明體" panose="02020500000000000000" pitchFamily="18" charset="-120"/>
              </a:rPr>
              <a:t>) per pass</a:t>
            </a:r>
          </a:p>
          <a:p>
            <a:pPr eaLnBrk="1" hangingPunct="1"/>
            <a:r>
              <a:rPr lang="en-US" altLang="zh-TW" b="1" dirty="0">
                <a:ea typeface="新細明體" panose="02020500000000000000" pitchFamily="18" charset="-120"/>
              </a:rPr>
              <a:t>Better implementation can get O(n</a:t>
            </a:r>
            <a:r>
              <a:rPr lang="en-US" altLang="zh-TW" b="1" baseline="30000" dirty="0">
                <a:ea typeface="新細明體" panose="02020500000000000000" pitchFamily="18" charset="-120"/>
              </a:rPr>
              <a:t>2</a:t>
            </a:r>
            <a:r>
              <a:rPr lang="en-US" altLang="zh-TW" b="1" dirty="0">
                <a:ea typeface="新細明體" panose="02020500000000000000" pitchFamily="18" charset="-120"/>
              </a:rPr>
              <a:t>log n) time per pass</a:t>
            </a:r>
          </a:p>
          <a:p>
            <a:pPr lvl="1"/>
            <a:r>
              <a:rPr lang="en-US" altLang="zh-TW" dirty="0">
                <a:ea typeface="新細明體" panose="02020500000000000000" pitchFamily="18" charset="-120"/>
              </a:rPr>
              <a:t>But requires fairly sophisticated data structure representation</a:t>
            </a:r>
          </a:p>
          <a:p>
            <a:pPr eaLnBrk="1" hangingPunct="1"/>
            <a:r>
              <a:rPr lang="en-US" altLang="zh-TW" b="1" dirty="0">
                <a:ea typeface="新細明體" panose="02020500000000000000" pitchFamily="18" charset="-120"/>
              </a:rPr>
              <a:t>Number of passes is usually small</a:t>
            </a:r>
          </a:p>
          <a:p>
            <a:pPr lvl="1"/>
            <a:r>
              <a:rPr lang="en-US" altLang="zh-TW" dirty="0">
                <a:ea typeface="新細明體" panose="02020500000000000000" pitchFamily="18" charset="-120"/>
              </a:rPr>
              <a:t>Converged very fast in practice</a:t>
            </a:r>
            <a:endParaRPr lang="zh-TW" altLang="en-US" dirty="0">
              <a:ea typeface="新細明體" panose="02020500000000000000" pitchFamily="18" charset="-120"/>
            </a:endParaRPr>
          </a:p>
          <a:p>
            <a:endParaRPr lang="en-US" dirty="0"/>
          </a:p>
        </p:txBody>
      </p:sp>
    </p:spTree>
    <p:extLst>
      <p:ext uri="{BB962C8B-B14F-4D97-AF65-F5344CB8AC3E}">
        <p14:creationId xmlns:p14="http://schemas.microsoft.com/office/powerpoint/2010/main" val="9341311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C8492-2F3A-D747-8411-19A5850E5D47}"/>
              </a:ext>
            </a:extLst>
          </p:cNvPr>
          <p:cNvSpPr>
            <a:spLocks noGrp="1"/>
          </p:cNvSpPr>
          <p:nvPr>
            <p:ph type="title"/>
          </p:nvPr>
        </p:nvSpPr>
        <p:spPr/>
        <p:txBody>
          <a:bodyPr/>
          <a:lstStyle/>
          <a:p>
            <a:r>
              <a:rPr lang="en-US" dirty="0"/>
              <a:t>Drawbacks of KL Algorithm</a:t>
            </a:r>
          </a:p>
        </p:txBody>
      </p:sp>
      <p:sp>
        <p:nvSpPr>
          <p:cNvPr id="3" name="Content Placeholder 2">
            <a:extLst>
              <a:ext uri="{FF2B5EF4-FFF2-40B4-BE49-F238E27FC236}">
                <a16:creationId xmlns:a16="http://schemas.microsoft.com/office/drawing/2014/main" id="{48BBA9BD-3194-3C48-B94E-40B6E5E9C557}"/>
              </a:ext>
            </a:extLst>
          </p:cNvPr>
          <p:cNvSpPr>
            <a:spLocks noGrp="1"/>
          </p:cNvSpPr>
          <p:nvPr>
            <p:ph idx="1"/>
          </p:nvPr>
        </p:nvSpPr>
        <p:spPr/>
        <p:txBody>
          <a:bodyPr/>
          <a:lstStyle/>
          <a:p>
            <a:r>
              <a:rPr lang="en-US" b="1" dirty="0"/>
              <a:t>Handle only unit vertex weights</a:t>
            </a:r>
          </a:p>
          <a:p>
            <a:pPr lvl="1"/>
            <a:r>
              <a:rPr lang="en-US" dirty="0"/>
              <a:t>Vertex weights might represent block sizes, different from blocks to blocks in real situation</a:t>
            </a:r>
          </a:p>
          <a:p>
            <a:r>
              <a:rPr lang="en-US" b="1" dirty="0"/>
              <a:t>Handle only exact bisection</a:t>
            </a:r>
          </a:p>
          <a:p>
            <a:pPr lvl="1"/>
            <a:r>
              <a:rPr lang="en-US" dirty="0"/>
              <a:t>Need dummy vertices to handle the unbalanced problem</a:t>
            </a:r>
          </a:p>
          <a:p>
            <a:r>
              <a:rPr lang="en-US" b="1" dirty="0"/>
              <a:t>Handle only non-hypergraphs</a:t>
            </a:r>
          </a:p>
          <a:p>
            <a:pPr lvl="1"/>
            <a:r>
              <a:rPr lang="en-US" dirty="0"/>
              <a:t>Practical circuits have many terminal nodes for each cell output </a:t>
            </a:r>
          </a:p>
          <a:p>
            <a:pPr lvl="1"/>
            <a:r>
              <a:rPr lang="en-US" dirty="0"/>
              <a:t>Need to handle multi-terminal nets directly</a:t>
            </a:r>
          </a:p>
          <a:p>
            <a:endParaRPr lang="en-US" dirty="0"/>
          </a:p>
        </p:txBody>
      </p:sp>
      <p:grpSp>
        <p:nvGrpSpPr>
          <p:cNvPr id="4" name="Group 4">
            <a:extLst>
              <a:ext uri="{FF2B5EF4-FFF2-40B4-BE49-F238E27FC236}">
                <a16:creationId xmlns:a16="http://schemas.microsoft.com/office/drawing/2014/main" id="{7A6CEF1F-AF4C-1D48-83B6-E457EB0D9FD1}"/>
              </a:ext>
            </a:extLst>
          </p:cNvPr>
          <p:cNvGrpSpPr>
            <a:grpSpLocks/>
          </p:cNvGrpSpPr>
          <p:nvPr/>
        </p:nvGrpSpPr>
        <p:grpSpPr bwMode="auto">
          <a:xfrm>
            <a:off x="7336972" y="4842556"/>
            <a:ext cx="2640013" cy="1652587"/>
            <a:chOff x="3888" y="1049"/>
            <a:chExt cx="1663" cy="1041"/>
          </a:xfrm>
        </p:grpSpPr>
        <p:sp>
          <p:nvSpPr>
            <p:cNvPr id="5" name="AutoShape 5">
              <a:extLst>
                <a:ext uri="{FF2B5EF4-FFF2-40B4-BE49-F238E27FC236}">
                  <a16:creationId xmlns:a16="http://schemas.microsoft.com/office/drawing/2014/main" id="{F4EBBA67-82ED-774B-B604-0CDBE549FB25}"/>
                </a:ext>
              </a:extLst>
            </p:cNvPr>
            <p:cNvSpPr>
              <a:spLocks noChangeAspect="1" noChangeArrowheads="1"/>
            </p:cNvSpPr>
            <p:nvPr/>
          </p:nvSpPr>
          <p:spPr bwMode="auto">
            <a:xfrm>
              <a:off x="3941" y="1447"/>
              <a:ext cx="221" cy="178"/>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AutoShape 6">
              <a:extLst>
                <a:ext uri="{FF2B5EF4-FFF2-40B4-BE49-F238E27FC236}">
                  <a16:creationId xmlns:a16="http://schemas.microsoft.com/office/drawing/2014/main" id="{E774DCAB-07D5-B64A-BDFD-362DD22A07BE}"/>
                </a:ext>
              </a:extLst>
            </p:cNvPr>
            <p:cNvSpPr>
              <a:spLocks noChangeAspect="1" noChangeArrowheads="1"/>
            </p:cNvSpPr>
            <p:nvPr/>
          </p:nvSpPr>
          <p:spPr bwMode="auto">
            <a:xfrm>
              <a:off x="4516" y="1137"/>
              <a:ext cx="222"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AutoShape 7">
              <a:extLst>
                <a:ext uri="{FF2B5EF4-FFF2-40B4-BE49-F238E27FC236}">
                  <a16:creationId xmlns:a16="http://schemas.microsoft.com/office/drawing/2014/main" id="{41F5ABD3-6D43-0542-9288-8BCF4B357254}"/>
                </a:ext>
              </a:extLst>
            </p:cNvPr>
            <p:cNvSpPr>
              <a:spLocks noChangeAspect="1" noChangeArrowheads="1"/>
            </p:cNvSpPr>
            <p:nvPr/>
          </p:nvSpPr>
          <p:spPr bwMode="auto">
            <a:xfrm>
              <a:off x="4516" y="1713"/>
              <a:ext cx="222"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AutoShape 8">
              <a:extLst>
                <a:ext uri="{FF2B5EF4-FFF2-40B4-BE49-F238E27FC236}">
                  <a16:creationId xmlns:a16="http://schemas.microsoft.com/office/drawing/2014/main" id="{DD549192-D481-404A-9F73-600033D9CD07}"/>
                </a:ext>
              </a:extLst>
            </p:cNvPr>
            <p:cNvSpPr>
              <a:spLocks noChangeAspect="1" noChangeArrowheads="1"/>
            </p:cNvSpPr>
            <p:nvPr/>
          </p:nvSpPr>
          <p:spPr bwMode="auto">
            <a:xfrm>
              <a:off x="5137" y="1713"/>
              <a:ext cx="221"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cxnSp>
          <p:nvCxnSpPr>
            <p:cNvPr id="9" name="AutoShape 9">
              <a:extLst>
                <a:ext uri="{FF2B5EF4-FFF2-40B4-BE49-F238E27FC236}">
                  <a16:creationId xmlns:a16="http://schemas.microsoft.com/office/drawing/2014/main" id="{DF411ACC-D189-8345-9743-D5A5FF1E98F3}"/>
                </a:ext>
              </a:extLst>
            </p:cNvPr>
            <p:cNvCxnSpPr>
              <a:cxnSpLocks noChangeAspect="1" noChangeShapeType="1"/>
              <a:stCxn id="5" idx="3"/>
              <a:endCxn id="7" idx="1"/>
            </p:cNvCxnSpPr>
            <p:nvPr/>
          </p:nvCxnSpPr>
          <p:spPr bwMode="auto">
            <a:xfrm>
              <a:off x="4168" y="1536"/>
              <a:ext cx="343" cy="266"/>
            </a:xfrm>
            <a:prstGeom prst="bentConnector3">
              <a:avLst>
                <a:gd name="adj1" fmla="val 50000"/>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AutoShape 10">
              <a:extLst>
                <a:ext uri="{FF2B5EF4-FFF2-40B4-BE49-F238E27FC236}">
                  <a16:creationId xmlns:a16="http://schemas.microsoft.com/office/drawing/2014/main" id="{D88C7920-A406-1A46-B53E-5516AA6B9D64}"/>
                </a:ext>
              </a:extLst>
            </p:cNvPr>
            <p:cNvCxnSpPr>
              <a:cxnSpLocks noChangeAspect="1" noChangeShapeType="1"/>
              <a:stCxn id="5" idx="3"/>
              <a:endCxn id="6" idx="1"/>
            </p:cNvCxnSpPr>
            <p:nvPr/>
          </p:nvCxnSpPr>
          <p:spPr bwMode="auto">
            <a:xfrm flipV="1">
              <a:off x="4168" y="1226"/>
              <a:ext cx="343" cy="310"/>
            </a:xfrm>
            <a:prstGeom prst="bentConnector3">
              <a:avLst>
                <a:gd name="adj1" fmla="val 50000"/>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AutoShape 11">
              <a:extLst>
                <a:ext uri="{FF2B5EF4-FFF2-40B4-BE49-F238E27FC236}">
                  <a16:creationId xmlns:a16="http://schemas.microsoft.com/office/drawing/2014/main" id="{FB9FE06D-B95D-7D4B-A4A0-D94C82E9882B}"/>
                </a:ext>
              </a:extLst>
            </p:cNvPr>
            <p:cNvCxnSpPr>
              <a:cxnSpLocks noChangeAspect="1" noChangeShapeType="1"/>
              <a:stCxn id="7" idx="3"/>
              <a:endCxn id="8" idx="1"/>
            </p:cNvCxnSpPr>
            <p:nvPr/>
          </p:nvCxnSpPr>
          <p:spPr bwMode="auto">
            <a:xfrm>
              <a:off x="4743" y="1802"/>
              <a:ext cx="388" cy="0"/>
            </a:xfrm>
            <a:prstGeom prst="straightConnector1">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AutoShape 12">
              <a:extLst>
                <a:ext uri="{FF2B5EF4-FFF2-40B4-BE49-F238E27FC236}">
                  <a16:creationId xmlns:a16="http://schemas.microsoft.com/office/drawing/2014/main" id="{5CCBB1F3-7FEC-8E4F-BF2B-06B80BC42EF4}"/>
                </a:ext>
              </a:extLst>
            </p:cNvPr>
            <p:cNvCxnSpPr>
              <a:cxnSpLocks noChangeAspect="1" noChangeShapeType="1"/>
              <a:stCxn id="8" idx="3"/>
              <a:endCxn id="13" idx="0"/>
            </p:cNvCxnSpPr>
            <p:nvPr/>
          </p:nvCxnSpPr>
          <p:spPr bwMode="auto">
            <a:xfrm flipH="1" flipV="1">
              <a:off x="4515" y="1148"/>
              <a:ext cx="849" cy="654"/>
            </a:xfrm>
            <a:prstGeom prst="bentConnector5">
              <a:avLst>
                <a:gd name="adj1" fmla="val -15000"/>
                <a:gd name="adj2" fmla="val 127824"/>
                <a:gd name="adj3" fmla="val 117394"/>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Rectangle 13">
              <a:extLst>
                <a:ext uri="{FF2B5EF4-FFF2-40B4-BE49-F238E27FC236}">
                  <a16:creationId xmlns:a16="http://schemas.microsoft.com/office/drawing/2014/main" id="{FA4624BD-9636-0F4F-9889-995555BA15F1}"/>
                </a:ext>
              </a:extLst>
            </p:cNvPr>
            <p:cNvSpPr>
              <a:spLocks noChangeAspect="1" noChangeArrowheads="1"/>
            </p:cNvSpPr>
            <p:nvPr/>
          </p:nvSpPr>
          <p:spPr bwMode="auto">
            <a:xfrm rot="7964370" flipV="1">
              <a:off x="4509" y="1142"/>
              <a:ext cx="44" cy="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Text Box 14">
              <a:extLst>
                <a:ext uri="{FF2B5EF4-FFF2-40B4-BE49-F238E27FC236}">
                  <a16:creationId xmlns:a16="http://schemas.microsoft.com/office/drawing/2014/main" id="{F3AAB7B1-1751-394C-A57E-46F046236F5E}"/>
                </a:ext>
              </a:extLst>
            </p:cNvPr>
            <p:cNvSpPr txBox="1">
              <a:spLocks noChangeAspect="1" noChangeArrowheads="1"/>
            </p:cNvSpPr>
            <p:nvPr/>
          </p:nvSpPr>
          <p:spPr bwMode="auto">
            <a:xfrm>
              <a:off x="3888" y="1182"/>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15" name="Text Box 15">
              <a:extLst>
                <a:ext uri="{FF2B5EF4-FFF2-40B4-BE49-F238E27FC236}">
                  <a16:creationId xmlns:a16="http://schemas.microsoft.com/office/drawing/2014/main" id="{B2B7116B-7831-DF41-9813-BF0874690EB1}"/>
                </a:ext>
              </a:extLst>
            </p:cNvPr>
            <p:cNvSpPr txBox="1">
              <a:spLocks noChangeAspect="1" noChangeArrowheads="1"/>
            </p:cNvSpPr>
            <p:nvPr/>
          </p:nvSpPr>
          <p:spPr bwMode="auto">
            <a:xfrm>
              <a:off x="4726" y="1049"/>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16" name="Text Box 16">
              <a:extLst>
                <a:ext uri="{FF2B5EF4-FFF2-40B4-BE49-F238E27FC236}">
                  <a16:creationId xmlns:a16="http://schemas.microsoft.com/office/drawing/2014/main" id="{94AC692E-3C4B-664F-897B-4C33B8DD4924}"/>
                </a:ext>
              </a:extLst>
            </p:cNvPr>
            <p:cNvSpPr txBox="1">
              <a:spLocks noChangeAspect="1" noChangeArrowheads="1"/>
            </p:cNvSpPr>
            <p:nvPr/>
          </p:nvSpPr>
          <p:spPr bwMode="auto">
            <a:xfrm>
              <a:off x="4671" y="18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17" name="Text Box 17">
              <a:extLst>
                <a:ext uri="{FF2B5EF4-FFF2-40B4-BE49-F238E27FC236}">
                  <a16:creationId xmlns:a16="http://schemas.microsoft.com/office/drawing/2014/main" id="{28845737-0F2F-E643-8CF4-BF16B42FF624}"/>
                </a:ext>
              </a:extLst>
            </p:cNvPr>
            <p:cNvSpPr txBox="1">
              <a:spLocks noChangeAspect="1" noChangeArrowheads="1"/>
            </p:cNvSpPr>
            <p:nvPr/>
          </p:nvSpPr>
          <p:spPr bwMode="auto">
            <a:xfrm>
              <a:off x="5296" y="18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grpSp>
      <p:sp>
        <p:nvSpPr>
          <p:cNvPr id="18" name="TextBox 17">
            <a:extLst>
              <a:ext uri="{FF2B5EF4-FFF2-40B4-BE49-F238E27FC236}">
                <a16:creationId xmlns:a16="http://schemas.microsoft.com/office/drawing/2014/main" id="{6FA90F6C-273E-8D47-A1E7-25CDA2FEE5E2}"/>
              </a:ext>
            </a:extLst>
          </p:cNvPr>
          <p:cNvSpPr txBox="1"/>
          <p:nvPr/>
        </p:nvSpPr>
        <p:spPr>
          <a:xfrm>
            <a:off x="3735005" y="5415613"/>
            <a:ext cx="3544817"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A has two terminals, B and C!</a:t>
            </a:r>
          </a:p>
        </p:txBody>
      </p:sp>
    </p:spTree>
    <p:extLst>
      <p:ext uri="{BB962C8B-B14F-4D97-AF65-F5344CB8AC3E}">
        <p14:creationId xmlns:p14="http://schemas.microsoft.com/office/powerpoint/2010/main" val="20217532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03D22-0067-DE4F-9395-F40409AD0945}"/>
              </a:ext>
            </a:extLst>
          </p:cNvPr>
          <p:cNvSpPr>
            <a:spLocks noGrp="1"/>
          </p:cNvSpPr>
          <p:nvPr>
            <p:ph type="title"/>
          </p:nvPr>
        </p:nvSpPr>
        <p:spPr/>
        <p:txBody>
          <a:bodyPr/>
          <a:lstStyle/>
          <a:p>
            <a:r>
              <a:rPr lang="en-US" dirty="0"/>
              <a:t>Summary of KL Algorithm</a:t>
            </a:r>
          </a:p>
        </p:txBody>
      </p:sp>
      <p:sp>
        <p:nvSpPr>
          <p:cNvPr id="3" name="Content Placeholder 2">
            <a:extLst>
              <a:ext uri="{FF2B5EF4-FFF2-40B4-BE49-F238E27FC236}">
                <a16:creationId xmlns:a16="http://schemas.microsoft.com/office/drawing/2014/main" id="{806987D4-400B-C24E-AC21-8D3EFD2D427D}"/>
              </a:ext>
            </a:extLst>
          </p:cNvPr>
          <p:cNvSpPr>
            <a:spLocks noGrp="1"/>
          </p:cNvSpPr>
          <p:nvPr>
            <p:ph idx="1"/>
          </p:nvPr>
        </p:nvSpPr>
        <p:spPr/>
        <p:txBody>
          <a:bodyPr>
            <a:normAutofit fontScale="92500" lnSpcReduction="20000"/>
          </a:bodyPr>
          <a:lstStyle/>
          <a:p>
            <a:pPr algn="just" eaLnBrk="1" hangingPunct="1">
              <a:buFont typeface="Wingdings" pitchFamily="2" charset="2"/>
              <a:buNone/>
            </a:pPr>
            <a:r>
              <a:rPr lang="en-US" altLang="zh-TW" sz="2800" dirty="0">
                <a:ea typeface="新細明體" panose="02020500000000000000" pitchFamily="18" charset="-120"/>
              </a:rPr>
              <a:t>1. Pair-wise exchange of nodes to reduce cut size</a:t>
            </a:r>
          </a:p>
          <a:p>
            <a:pPr algn="just" eaLnBrk="1" hangingPunct="1">
              <a:buFont typeface="Wingdings" pitchFamily="2" charset="2"/>
              <a:buNone/>
            </a:pPr>
            <a:r>
              <a:rPr lang="en-US" altLang="zh-TW" sz="2800" dirty="0">
                <a:ea typeface="新細明體" panose="02020500000000000000" pitchFamily="18" charset="-120"/>
              </a:rPr>
              <a:t>2. Allow cut size to increase temporarily within a pass</a:t>
            </a:r>
          </a:p>
          <a:p>
            <a:pPr algn="just" eaLnBrk="1" hangingPunct="1">
              <a:buFont typeface="Wingdings" pitchFamily="2" charset="2"/>
              <a:buNone/>
            </a:pPr>
            <a:r>
              <a:rPr lang="en-US" altLang="zh-TW" sz="2800" dirty="0">
                <a:ea typeface="新細明體" panose="02020500000000000000" pitchFamily="18" charset="-120"/>
              </a:rPr>
              <a:t>3. Compute the gain of a swap</a:t>
            </a:r>
          </a:p>
          <a:p>
            <a:pPr algn="just" eaLnBrk="1" hangingPunct="1">
              <a:buFont typeface="Wingdings" pitchFamily="2" charset="2"/>
              <a:buNone/>
            </a:pPr>
            <a:r>
              <a:rPr lang="en-US" altLang="zh-TW" sz="2800" dirty="0">
                <a:solidFill>
                  <a:schemeClr val="accent2"/>
                </a:solidFill>
                <a:ea typeface="新細明體" panose="02020500000000000000" pitchFamily="18" charset="-120"/>
              </a:rPr>
              <a:t>      Repeat</a:t>
            </a:r>
          </a:p>
          <a:p>
            <a:pPr algn="just" eaLnBrk="1" hangingPunct="1">
              <a:buFont typeface="Wingdings" pitchFamily="2" charset="2"/>
              <a:buNone/>
            </a:pPr>
            <a:r>
              <a:rPr lang="en-US" altLang="zh-TW" sz="2800" dirty="0">
                <a:solidFill>
                  <a:schemeClr val="accent2"/>
                </a:solidFill>
                <a:ea typeface="新細明體" panose="02020500000000000000" pitchFamily="18" charset="-120"/>
              </a:rPr>
              <a:t>         Perform a feasible swap of max gain</a:t>
            </a:r>
          </a:p>
          <a:p>
            <a:pPr algn="just" eaLnBrk="1" hangingPunct="1">
              <a:buFont typeface="Wingdings" pitchFamily="2" charset="2"/>
              <a:buNone/>
            </a:pPr>
            <a:r>
              <a:rPr lang="en-US" altLang="zh-TW" sz="2800" dirty="0">
                <a:solidFill>
                  <a:schemeClr val="accent2"/>
                </a:solidFill>
                <a:ea typeface="新細明體" panose="02020500000000000000" pitchFamily="18" charset="-120"/>
              </a:rPr>
              <a:t>         Mark swapped nodes “locked”</a:t>
            </a:r>
          </a:p>
          <a:p>
            <a:pPr algn="just" eaLnBrk="1" hangingPunct="1">
              <a:buFont typeface="Wingdings" pitchFamily="2" charset="2"/>
              <a:buNone/>
            </a:pPr>
            <a:r>
              <a:rPr lang="en-US" altLang="zh-TW" sz="2800" dirty="0">
                <a:solidFill>
                  <a:schemeClr val="accent2"/>
                </a:solidFill>
                <a:ea typeface="新細明體" panose="02020500000000000000" pitchFamily="18" charset="-120"/>
              </a:rPr>
              <a:t>         Update swap gains</a:t>
            </a:r>
          </a:p>
          <a:p>
            <a:pPr algn="just" eaLnBrk="1" hangingPunct="1">
              <a:buFont typeface="Wingdings" pitchFamily="2" charset="2"/>
              <a:buNone/>
            </a:pPr>
            <a:r>
              <a:rPr lang="en-US" altLang="zh-TW" sz="2800" dirty="0">
                <a:solidFill>
                  <a:schemeClr val="accent2"/>
                </a:solidFill>
                <a:ea typeface="新細明體" panose="02020500000000000000" pitchFamily="18" charset="-120"/>
              </a:rPr>
              <a:t>      Until no feasible swap</a:t>
            </a:r>
          </a:p>
          <a:p>
            <a:pPr algn="just" eaLnBrk="1" hangingPunct="1">
              <a:buFont typeface="Wingdings" pitchFamily="2" charset="2"/>
              <a:buNone/>
            </a:pPr>
            <a:r>
              <a:rPr lang="en-US" altLang="zh-TW" sz="2800" dirty="0">
                <a:ea typeface="新細明體" panose="02020500000000000000" pitchFamily="18" charset="-120"/>
              </a:rPr>
              <a:t>4. Find max prefix partial sum in gain sequence g</a:t>
            </a:r>
            <a:r>
              <a:rPr lang="en-US" altLang="zh-TW" sz="2800" baseline="-25000" dirty="0">
                <a:ea typeface="新細明體" panose="02020500000000000000" pitchFamily="18" charset="-120"/>
              </a:rPr>
              <a:t>1</a:t>
            </a:r>
            <a:r>
              <a:rPr lang="en-US" altLang="zh-TW" sz="2800" dirty="0">
                <a:ea typeface="新細明體" panose="02020500000000000000" pitchFamily="18" charset="-120"/>
              </a:rPr>
              <a:t>, g</a:t>
            </a:r>
            <a:r>
              <a:rPr lang="en-US" altLang="zh-TW" sz="2800" baseline="-25000" dirty="0">
                <a:ea typeface="新細明體" panose="02020500000000000000" pitchFamily="18" charset="-120"/>
              </a:rPr>
              <a:t>2</a:t>
            </a:r>
            <a:r>
              <a:rPr lang="en-US" altLang="zh-TW" sz="2800" dirty="0">
                <a:ea typeface="新細明體" panose="02020500000000000000" pitchFamily="18" charset="-120"/>
              </a:rPr>
              <a:t>, …, g</a:t>
            </a:r>
            <a:r>
              <a:rPr lang="en-US" altLang="zh-TW" sz="2800" baseline="-25000" dirty="0">
                <a:ea typeface="新細明體" panose="02020500000000000000" pitchFamily="18" charset="-120"/>
              </a:rPr>
              <a:t>m</a:t>
            </a:r>
          </a:p>
          <a:p>
            <a:pPr algn="just" eaLnBrk="1" hangingPunct="1">
              <a:buFont typeface="Wingdings" pitchFamily="2" charset="2"/>
              <a:buNone/>
            </a:pPr>
            <a:r>
              <a:rPr lang="en-US" altLang="zh-TW" sz="2800" dirty="0">
                <a:ea typeface="新細明體" panose="02020500000000000000" pitchFamily="18" charset="-120"/>
              </a:rPr>
              <a:t>5. Make corresponding swaps permanent</a:t>
            </a:r>
          </a:p>
          <a:p>
            <a:pPr algn="just" eaLnBrk="1" hangingPunct="1">
              <a:buFont typeface="Wingdings" pitchFamily="2" charset="2"/>
              <a:buNone/>
            </a:pPr>
            <a:r>
              <a:rPr lang="en-US" altLang="zh-TW" sz="2800" dirty="0">
                <a:ea typeface="新細明體" panose="02020500000000000000" pitchFamily="18" charset="-120"/>
              </a:rPr>
              <a:t>6. Start another pass if current pass reduces the cut size</a:t>
            </a:r>
            <a:endParaRPr lang="en-US" dirty="0"/>
          </a:p>
        </p:txBody>
      </p:sp>
      <p:grpSp>
        <p:nvGrpSpPr>
          <p:cNvPr id="4" name="Group 4">
            <a:extLst>
              <a:ext uri="{FF2B5EF4-FFF2-40B4-BE49-F238E27FC236}">
                <a16:creationId xmlns:a16="http://schemas.microsoft.com/office/drawing/2014/main" id="{FECF7661-6891-FA48-AD54-211EF57D8D48}"/>
              </a:ext>
            </a:extLst>
          </p:cNvPr>
          <p:cNvGrpSpPr>
            <a:grpSpLocks/>
          </p:cNvGrpSpPr>
          <p:nvPr/>
        </p:nvGrpSpPr>
        <p:grpSpPr bwMode="auto">
          <a:xfrm>
            <a:off x="9220200" y="2613025"/>
            <a:ext cx="2133600" cy="1631950"/>
            <a:chOff x="3936" y="1632"/>
            <a:chExt cx="1344" cy="1028"/>
          </a:xfrm>
        </p:grpSpPr>
        <p:sp>
          <p:nvSpPr>
            <p:cNvPr id="5" name="Oval 5">
              <a:extLst>
                <a:ext uri="{FF2B5EF4-FFF2-40B4-BE49-F238E27FC236}">
                  <a16:creationId xmlns:a16="http://schemas.microsoft.com/office/drawing/2014/main" id="{9A4A4FFC-52E7-CC4E-8CE9-66BABA8AF53A}"/>
                </a:ext>
              </a:extLst>
            </p:cNvPr>
            <p:cNvSpPr>
              <a:spLocks noChangeArrowheads="1"/>
            </p:cNvSpPr>
            <p:nvPr/>
          </p:nvSpPr>
          <p:spPr bwMode="auto">
            <a:xfrm>
              <a:off x="3936" y="1632"/>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Oval 6">
              <a:extLst>
                <a:ext uri="{FF2B5EF4-FFF2-40B4-BE49-F238E27FC236}">
                  <a16:creationId xmlns:a16="http://schemas.microsoft.com/office/drawing/2014/main" id="{CD435CD4-CAFA-2442-AD99-AD349C15FD5F}"/>
                </a:ext>
              </a:extLst>
            </p:cNvPr>
            <p:cNvSpPr>
              <a:spLocks noChangeArrowheads="1"/>
            </p:cNvSpPr>
            <p:nvPr/>
          </p:nvSpPr>
          <p:spPr bwMode="auto">
            <a:xfrm>
              <a:off x="4800" y="2064"/>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Oval 7">
              <a:extLst>
                <a:ext uri="{FF2B5EF4-FFF2-40B4-BE49-F238E27FC236}">
                  <a16:creationId xmlns:a16="http://schemas.microsoft.com/office/drawing/2014/main" id="{4E3DD132-B90B-AC4B-9759-11F45AD19846}"/>
                </a:ext>
              </a:extLst>
            </p:cNvPr>
            <p:cNvSpPr>
              <a:spLocks noChangeArrowheads="1"/>
            </p:cNvSpPr>
            <p:nvPr/>
          </p:nvSpPr>
          <p:spPr bwMode="auto">
            <a:xfrm>
              <a:off x="4800" y="1632"/>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Text Box 8">
              <a:extLst>
                <a:ext uri="{FF2B5EF4-FFF2-40B4-BE49-F238E27FC236}">
                  <a16:creationId xmlns:a16="http://schemas.microsoft.com/office/drawing/2014/main" id="{DCCA637B-A00F-1C4E-B764-382DD348ECFE}"/>
                </a:ext>
              </a:extLst>
            </p:cNvPr>
            <p:cNvSpPr txBox="1">
              <a:spLocks noChangeArrowheads="1"/>
            </p:cNvSpPr>
            <p:nvPr/>
          </p:nvSpPr>
          <p:spPr bwMode="auto">
            <a:xfrm>
              <a:off x="4032" y="1728"/>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u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sp>
          <p:nvSpPr>
            <p:cNvPr id="9" name="Text Box 9">
              <a:extLst>
                <a:ext uri="{FF2B5EF4-FFF2-40B4-BE49-F238E27FC236}">
                  <a16:creationId xmlns:a16="http://schemas.microsoft.com/office/drawing/2014/main" id="{F3C48544-411C-6848-834B-8C15A44A0441}"/>
                </a:ext>
              </a:extLst>
            </p:cNvPr>
            <p:cNvSpPr txBox="1">
              <a:spLocks noChangeArrowheads="1"/>
            </p:cNvSpPr>
            <p:nvPr/>
          </p:nvSpPr>
          <p:spPr bwMode="auto">
            <a:xfrm>
              <a:off x="4848" y="1728"/>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v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cxnSp>
          <p:nvCxnSpPr>
            <p:cNvPr id="10" name="AutoShape 10">
              <a:extLst>
                <a:ext uri="{FF2B5EF4-FFF2-40B4-BE49-F238E27FC236}">
                  <a16:creationId xmlns:a16="http://schemas.microsoft.com/office/drawing/2014/main" id="{2417DA0F-117C-814A-A854-8338AB22D873}"/>
                </a:ext>
              </a:extLst>
            </p:cNvPr>
            <p:cNvCxnSpPr>
              <a:cxnSpLocks noChangeShapeType="1"/>
              <a:stCxn id="8" idx="0"/>
              <a:endCxn id="9" idx="0"/>
            </p:cNvCxnSpPr>
            <p:nvPr/>
          </p:nvCxnSpPr>
          <p:spPr bwMode="auto">
            <a:xfrm rot="5400000" flipV="1">
              <a:off x="4607" y="1321"/>
              <a:ext cx="1" cy="816"/>
            </a:xfrm>
            <a:prstGeom prst="curvedConnector3">
              <a:avLst>
                <a:gd name="adj1" fmla="val -29000005"/>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 name="Group 11">
              <a:extLst>
                <a:ext uri="{FF2B5EF4-FFF2-40B4-BE49-F238E27FC236}">
                  <a16:creationId xmlns:a16="http://schemas.microsoft.com/office/drawing/2014/main" id="{078EC918-46A9-4F4A-ACEC-45770F5F0DE7}"/>
                </a:ext>
              </a:extLst>
            </p:cNvPr>
            <p:cNvGrpSpPr>
              <a:grpSpLocks/>
            </p:cNvGrpSpPr>
            <p:nvPr/>
          </p:nvGrpSpPr>
          <p:grpSpPr bwMode="auto">
            <a:xfrm>
              <a:off x="3936" y="1872"/>
              <a:ext cx="1296" cy="576"/>
              <a:chOff x="3936" y="2016"/>
              <a:chExt cx="1296" cy="576"/>
            </a:xfrm>
          </p:grpSpPr>
          <p:sp>
            <p:nvSpPr>
              <p:cNvPr id="13" name="Oval 12">
                <a:extLst>
                  <a:ext uri="{FF2B5EF4-FFF2-40B4-BE49-F238E27FC236}">
                    <a16:creationId xmlns:a16="http://schemas.microsoft.com/office/drawing/2014/main" id="{097EAFA0-A563-8747-80D6-37397196C953}"/>
                  </a:ext>
                </a:extLst>
              </p:cNvPr>
              <p:cNvSpPr>
                <a:spLocks noChangeArrowheads="1"/>
              </p:cNvSpPr>
              <p:nvPr/>
            </p:nvSpPr>
            <p:spPr bwMode="auto">
              <a:xfrm>
                <a:off x="3936" y="2208"/>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Text Box 13">
                <a:extLst>
                  <a:ext uri="{FF2B5EF4-FFF2-40B4-BE49-F238E27FC236}">
                    <a16:creationId xmlns:a16="http://schemas.microsoft.com/office/drawing/2014/main" id="{6F139F04-5117-AF41-8794-ABB1463E82C2}"/>
                  </a:ext>
                </a:extLst>
              </p:cNvPr>
              <p:cNvSpPr txBox="1">
                <a:spLocks noChangeArrowheads="1"/>
              </p:cNvSpPr>
              <p:nvPr/>
            </p:nvSpPr>
            <p:spPr bwMode="auto">
              <a:xfrm>
                <a:off x="3984" y="2256"/>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v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sp>
            <p:nvSpPr>
              <p:cNvPr id="15" name="Text Box 14">
                <a:extLst>
                  <a:ext uri="{FF2B5EF4-FFF2-40B4-BE49-F238E27FC236}">
                    <a16:creationId xmlns:a16="http://schemas.microsoft.com/office/drawing/2014/main" id="{06855545-2BFE-5C40-B93B-D5A36C882F04}"/>
                  </a:ext>
                </a:extLst>
              </p:cNvPr>
              <p:cNvSpPr txBox="1">
                <a:spLocks noChangeArrowheads="1"/>
              </p:cNvSpPr>
              <p:nvPr/>
            </p:nvSpPr>
            <p:spPr bwMode="auto">
              <a:xfrm>
                <a:off x="4896" y="2256"/>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u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sp>
            <p:nvSpPr>
              <p:cNvPr id="16" name="AutoShape 15">
                <a:extLst>
                  <a:ext uri="{FF2B5EF4-FFF2-40B4-BE49-F238E27FC236}">
                    <a16:creationId xmlns:a16="http://schemas.microsoft.com/office/drawing/2014/main" id="{40443FBA-EBF1-5F4B-8F51-1B1E972A7B2F}"/>
                  </a:ext>
                </a:extLst>
              </p:cNvPr>
              <p:cNvSpPr>
                <a:spLocks noChangeArrowheads="1"/>
              </p:cNvSpPr>
              <p:nvPr/>
            </p:nvSpPr>
            <p:spPr bwMode="auto">
              <a:xfrm>
                <a:off x="4512" y="2016"/>
                <a:ext cx="240" cy="192"/>
              </a:xfrm>
              <a:prstGeom prst="downArrow">
                <a:avLst>
                  <a:gd name="adj1" fmla="val 50000"/>
                  <a:gd name="adj2" fmla="val 25000"/>
                </a:avLst>
              </a:prstGeom>
              <a:solidFill>
                <a:srgbClr val="FBFAE2"/>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 name="Line 16">
                <a:extLst>
                  <a:ext uri="{FF2B5EF4-FFF2-40B4-BE49-F238E27FC236}">
                    <a16:creationId xmlns:a16="http://schemas.microsoft.com/office/drawing/2014/main" id="{E272DE0A-D751-424F-85F1-E59A2F87D93A}"/>
                  </a:ext>
                </a:extLst>
              </p:cNvPr>
              <p:cNvSpPr>
                <a:spLocks noChangeShapeType="1"/>
              </p:cNvSpPr>
              <p:nvPr/>
            </p:nvSpPr>
            <p:spPr bwMode="auto">
              <a:xfrm flipH="1" flipV="1">
                <a:off x="4272" y="2400"/>
                <a:ext cx="336" cy="19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8" name="Line 17">
                <a:extLst>
                  <a:ext uri="{FF2B5EF4-FFF2-40B4-BE49-F238E27FC236}">
                    <a16:creationId xmlns:a16="http://schemas.microsoft.com/office/drawing/2014/main" id="{FD78DA79-AD57-374D-B1F4-B3FE4B1BB4C1}"/>
                  </a:ext>
                </a:extLst>
              </p:cNvPr>
              <p:cNvSpPr>
                <a:spLocks noChangeShapeType="1"/>
              </p:cNvSpPr>
              <p:nvPr/>
            </p:nvSpPr>
            <p:spPr bwMode="auto">
              <a:xfrm flipV="1">
                <a:off x="4608" y="2400"/>
                <a:ext cx="384" cy="19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grpSp>
        <p:sp>
          <p:nvSpPr>
            <p:cNvPr id="12" name="Text Box 18">
              <a:extLst>
                <a:ext uri="{FF2B5EF4-FFF2-40B4-BE49-F238E27FC236}">
                  <a16:creationId xmlns:a16="http://schemas.microsoft.com/office/drawing/2014/main" id="{090054B0-B8FE-6940-9BCC-A06CA86B9A7C}"/>
                </a:ext>
              </a:extLst>
            </p:cNvPr>
            <p:cNvSpPr txBox="1">
              <a:spLocks noChangeArrowheads="1"/>
            </p:cNvSpPr>
            <p:nvPr/>
          </p:nvSpPr>
          <p:spPr bwMode="auto">
            <a:xfrm>
              <a:off x="4416" y="2448"/>
              <a:ext cx="528"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locked</a:t>
              </a:r>
            </a:p>
          </p:txBody>
        </p:sp>
      </p:grpSp>
    </p:spTree>
    <p:extLst>
      <p:ext uri="{BB962C8B-B14F-4D97-AF65-F5344CB8AC3E}">
        <p14:creationId xmlns:p14="http://schemas.microsoft.com/office/powerpoint/2010/main" val="1446090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398A8-ADC2-A547-8117-A4BA4448A91C}"/>
              </a:ext>
            </a:extLst>
          </p:cNvPr>
          <p:cNvSpPr>
            <a:spLocks noGrp="1"/>
          </p:cNvSpPr>
          <p:nvPr>
            <p:ph type="title"/>
          </p:nvPr>
        </p:nvSpPr>
        <p:spPr/>
        <p:txBody>
          <a:bodyPr/>
          <a:lstStyle/>
          <a:p>
            <a:r>
              <a:rPr lang="en-US" dirty="0"/>
              <a:t>Importance of Circuit Partition</a:t>
            </a:r>
          </a:p>
        </p:txBody>
      </p:sp>
      <p:sp>
        <p:nvSpPr>
          <p:cNvPr id="3" name="Content Placeholder 2">
            <a:extLst>
              <a:ext uri="{FF2B5EF4-FFF2-40B4-BE49-F238E27FC236}">
                <a16:creationId xmlns:a16="http://schemas.microsoft.com/office/drawing/2014/main" id="{4506C395-0FE5-614F-BB39-70CA17EDCE67}"/>
              </a:ext>
            </a:extLst>
          </p:cNvPr>
          <p:cNvSpPr>
            <a:spLocks noGrp="1"/>
          </p:cNvSpPr>
          <p:nvPr>
            <p:ph idx="1"/>
          </p:nvPr>
        </p:nvSpPr>
        <p:spPr/>
        <p:txBody>
          <a:bodyPr>
            <a:normAutofit lnSpcReduction="10000"/>
          </a:bodyPr>
          <a:lstStyle/>
          <a:p>
            <a:pPr eaLnBrk="1" hangingPunct="1">
              <a:lnSpc>
                <a:spcPct val="90000"/>
              </a:lnSpc>
            </a:pPr>
            <a:r>
              <a:rPr lang="en-US" altLang="zh-TW" sz="2400" b="1" dirty="0">
                <a:ea typeface="新細明體" panose="02020500000000000000" pitchFamily="18" charset="-120"/>
              </a:rPr>
              <a:t>Divide &amp; Conquer design methodology</a:t>
            </a:r>
          </a:p>
          <a:p>
            <a:pPr lvl="1" eaLnBrk="1" hangingPunct="1">
              <a:lnSpc>
                <a:spcPct val="90000"/>
              </a:lnSpc>
            </a:pPr>
            <a:r>
              <a:rPr lang="en-US" altLang="zh-TW" dirty="0">
                <a:ea typeface="新細明體" panose="02020500000000000000" pitchFamily="18" charset="-120"/>
              </a:rPr>
              <a:t>The most effective way to solve problems of high complexity</a:t>
            </a:r>
          </a:p>
          <a:p>
            <a:pPr lvl="1" eaLnBrk="1" hangingPunct="1">
              <a:lnSpc>
                <a:spcPct val="90000"/>
              </a:lnSpc>
            </a:pPr>
            <a:r>
              <a:rPr lang="en-US" altLang="zh-TW" dirty="0">
                <a:ea typeface="新細明體" panose="02020500000000000000" pitchFamily="18" charset="-120"/>
              </a:rPr>
              <a:t>Ex: min-cut based placement, partitioning-based test generation, …</a:t>
            </a:r>
          </a:p>
          <a:p>
            <a:pPr eaLnBrk="1" hangingPunct="1">
              <a:lnSpc>
                <a:spcPct val="90000"/>
              </a:lnSpc>
            </a:pPr>
            <a:r>
              <a:rPr lang="en-US" altLang="zh-TW" sz="2400" b="1" dirty="0">
                <a:ea typeface="新細明體" panose="02020500000000000000" pitchFamily="18" charset="-120"/>
              </a:rPr>
              <a:t>System-level partitioning for multi-chip designs</a:t>
            </a:r>
          </a:p>
          <a:p>
            <a:pPr lvl="1" eaLnBrk="1" hangingPunct="1">
              <a:lnSpc>
                <a:spcPct val="90000"/>
              </a:lnSpc>
            </a:pPr>
            <a:r>
              <a:rPr lang="en-US" altLang="zh-TW" dirty="0">
                <a:ea typeface="新細明體" panose="02020500000000000000" pitchFamily="18" charset="-120"/>
              </a:rPr>
              <a:t>Inter-chip interconnection delay dominates system performance</a:t>
            </a:r>
          </a:p>
          <a:p>
            <a:pPr eaLnBrk="1" hangingPunct="1">
              <a:lnSpc>
                <a:spcPct val="90000"/>
              </a:lnSpc>
            </a:pPr>
            <a:r>
              <a:rPr lang="en-US" altLang="zh-TW" sz="2400" b="1" dirty="0">
                <a:ea typeface="新細明體" panose="02020500000000000000" pitchFamily="18" charset="-120"/>
              </a:rPr>
              <a:t>Circuit emulation/parallel simulation</a:t>
            </a:r>
          </a:p>
          <a:p>
            <a:pPr lvl="1" eaLnBrk="1" hangingPunct="1">
              <a:lnSpc>
                <a:spcPct val="90000"/>
              </a:lnSpc>
            </a:pPr>
            <a:r>
              <a:rPr lang="en-US" altLang="zh-TW" dirty="0">
                <a:ea typeface="新細明體" panose="02020500000000000000" pitchFamily="18" charset="-120"/>
              </a:rPr>
              <a:t>Partition large circuit into multiple FPGAs or multiple special-purpose processors</a:t>
            </a:r>
          </a:p>
          <a:p>
            <a:pPr eaLnBrk="1" hangingPunct="1">
              <a:lnSpc>
                <a:spcPct val="90000"/>
              </a:lnSpc>
            </a:pPr>
            <a:r>
              <a:rPr lang="en-US" altLang="zh-TW" sz="2400" b="1" dirty="0">
                <a:ea typeface="新細明體" panose="02020500000000000000" pitchFamily="18" charset="-120"/>
              </a:rPr>
              <a:t>Parallel CAD development</a:t>
            </a:r>
          </a:p>
          <a:p>
            <a:pPr lvl="1" eaLnBrk="1" hangingPunct="1">
              <a:lnSpc>
                <a:spcPct val="90000"/>
              </a:lnSpc>
            </a:pPr>
            <a:r>
              <a:rPr lang="en-US" altLang="zh-TW" dirty="0">
                <a:ea typeface="新細明體" panose="02020500000000000000" pitchFamily="18" charset="-120"/>
              </a:rPr>
              <a:t>Task decomposition and load balancing</a:t>
            </a:r>
          </a:p>
          <a:p>
            <a:pPr eaLnBrk="1" hangingPunct="1">
              <a:lnSpc>
                <a:spcPct val="90000"/>
              </a:lnSpc>
            </a:pPr>
            <a:r>
              <a:rPr lang="en-US" altLang="zh-TW" sz="2400" dirty="0">
                <a:solidFill>
                  <a:srgbClr val="0000CC"/>
                </a:solidFill>
                <a:ea typeface="新細明體" panose="02020500000000000000" pitchFamily="18" charset="-120"/>
              </a:rPr>
              <a:t>In deep-submicron designs, partitioning defines local and global interconnect, and has significant impact on circuit performance</a:t>
            </a:r>
          </a:p>
        </p:txBody>
      </p:sp>
    </p:spTree>
    <p:extLst>
      <p:ext uri="{BB962C8B-B14F-4D97-AF65-F5344CB8AC3E}">
        <p14:creationId xmlns:p14="http://schemas.microsoft.com/office/powerpoint/2010/main" val="38498261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5" name="Picture 3" descr="xqBlowUptrop_0Lev1">
            <a:extLst>
              <a:ext uri="{FF2B5EF4-FFF2-40B4-BE49-F238E27FC236}">
                <a16:creationId xmlns:a16="http://schemas.microsoft.com/office/drawing/2014/main" id="{331E3ADE-97EB-3F4A-9099-C4EF2A8022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1" y="1404260"/>
            <a:ext cx="46847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77771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6" name="Picture 3" descr="xqBlowUptrop_0Lev2">
            <a:extLst>
              <a:ext uri="{FF2B5EF4-FFF2-40B4-BE49-F238E27FC236}">
                <a16:creationId xmlns:a16="http://schemas.microsoft.com/office/drawing/2014/main" id="{B9334B01-8A21-3949-8DF1-4B9DF874E9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8520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5" name="Picture 3" descr="xqBlowUptrop_0Lev3">
            <a:extLst>
              <a:ext uri="{FF2B5EF4-FFF2-40B4-BE49-F238E27FC236}">
                <a16:creationId xmlns:a16="http://schemas.microsoft.com/office/drawing/2014/main" id="{81D29F68-56A2-3A4B-AA8B-14E2799769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67895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6" name="Picture 3" descr="xqBlowUptrop_0Lev4">
            <a:extLst>
              <a:ext uri="{FF2B5EF4-FFF2-40B4-BE49-F238E27FC236}">
                <a16:creationId xmlns:a16="http://schemas.microsoft.com/office/drawing/2014/main" id="{21D17DC8-C6CD-CE4E-B3D1-744721ED4A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2770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Application: D&amp;C-based Placement </a:t>
            </a:r>
          </a:p>
        </p:txBody>
      </p:sp>
      <p:pic>
        <p:nvPicPr>
          <p:cNvPr id="5" name="Picture 3" descr="xqBlowUptrop_0Lev5">
            <a:extLst>
              <a:ext uri="{FF2B5EF4-FFF2-40B4-BE49-F238E27FC236}">
                <a16:creationId xmlns:a16="http://schemas.microsoft.com/office/drawing/2014/main" id="{00E2D2C1-B442-8544-89BB-FC569ECFEC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167660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5844</TotalTime>
  <Words>2170</Words>
  <Application>Microsoft Macintosh PowerPoint</Application>
  <PresentationFormat>Widescreen</PresentationFormat>
  <Paragraphs>474</Paragraphs>
  <Slides>36</Slides>
  <Notes>3</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36</vt:i4>
      </vt:variant>
    </vt:vector>
  </HeadingPairs>
  <TitlesOfParts>
    <vt:vector size="47" baseType="lpstr">
      <vt:lpstr>Arial</vt:lpstr>
      <vt:lpstr>Calibri</vt:lpstr>
      <vt:lpstr>Calibri Light</vt:lpstr>
      <vt:lpstr>Futura Lt BT</vt:lpstr>
      <vt:lpstr>Monotype Sorts</vt:lpstr>
      <vt:lpstr>SwissCheese</vt:lpstr>
      <vt:lpstr>Symbol</vt:lpstr>
      <vt:lpstr>Times New Roman</vt:lpstr>
      <vt:lpstr>Wingdings</vt:lpstr>
      <vt:lpstr>Office Theme</vt:lpstr>
      <vt:lpstr>方程式</vt:lpstr>
      <vt:lpstr>Lecture 3: Circuit Partitioning – I </vt:lpstr>
      <vt:lpstr>Physical Design Flow</vt:lpstr>
      <vt:lpstr>Circuit Partition</vt:lpstr>
      <vt:lpstr>Importance of Circuit Partition</vt:lpstr>
      <vt:lpstr>Application: D&amp;C-based Placement </vt:lpstr>
      <vt:lpstr>Application: D&amp;C-based Placement </vt:lpstr>
      <vt:lpstr>Application: D&amp;C-based Placement </vt:lpstr>
      <vt:lpstr>Application: D&amp;C-based Placement </vt:lpstr>
      <vt:lpstr>Application: D&amp;C-based Placement </vt:lpstr>
      <vt:lpstr>Application: D&amp;C-based Placement </vt:lpstr>
      <vt:lpstr>Application: D&amp;C-based Placement </vt:lpstr>
      <vt:lpstr>Application: D&amp;C-based Placement </vt:lpstr>
      <vt:lpstr>Terminology</vt:lpstr>
      <vt:lpstr>Circuit Representation</vt:lpstr>
      <vt:lpstr>Circuit Partition Formulation</vt:lpstr>
      <vt:lpstr>A Bi-partitioning Example</vt:lpstr>
      <vt:lpstr>Circuit Partition Formulation</vt:lpstr>
      <vt:lpstr>Circuit Partitioning Algorithms</vt:lpstr>
      <vt:lpstr>Iterative Partitioning Algorithms</vt:lpstr>
      <vt:lpstr>Kernighan-Lin (KL) Algorithm</vt:lpstr>
      <vt:lpstr>Restricted Partition Problem</vt:lpstr>
      <vt:lpstr>Problem Formulation</vt:lpstr>
      <vt:lpstr>A Naive Approach …</vt:lpstr>
      <vt:lpstr>Idea of KL Algorithm</vt:lpstr>
      <vt:lpstr>Idea of KL Algorithm</vt:lpstr>
      <vt:lpstr>Idea of KL Algorithm</vt:lpstr>
      <vt:lpstr>KL Algorithm</vt:lpstr>
      <vt:lpstr>KL Algorithm Walkthrough – 1 </vt:lpstr>
      <vt:lpstr>KL Algorithm Walkthrough – 2</vt:lpstr>
      <vt:lpstr>KL Algorithm Walkthrough – 3</vt:lpstr>
      <vt:lpstr>KL Algorithm Walkthrough – 4</vt:lpstr>
      <vt:lpstr>KL Algorithm Walkthrough – 5</vt:lpstr>
      <vt:lpstr>Recap: KL Algorithm</vt:lpstr>
      <vt:lpstr>Time Complexity of KL Algorithm</vt:lpstr>
      <vt:lpstr>Drawbacks of KL Algorithm</vt:lpstr>
      <vt:lpstr>Summary of KL Algorithm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Huang, Tsung-Wei</cp:lastModifiedBy>
  <cp:revision>1469</cp:revision>
  <dcterms:created xsi:type="dcterms:W3CDTF">2021-01-05T18:50:35Z</dcterms:created>
  <dcterms:modified xsi:type="dcterms:W3CDTF">2022-08-07T21:06:00Z</dcterms:modified>
</cp:coreProperties>
</file>

<file path=docProps/thumbnail.jpeg>
</file>